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5.xml" ContentType="application/vnd.openxmlformats-officedocument.drawingml.chartshapes+xml"/>
  <Override PartName="/ppt/charts/chart1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6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15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6.xml" ContentType="application/vnd.openxmlformats-officedocument.drawingml.chart+xml"/>
  <Override PartName="/ppt/drawings/drawing7.xml" ContentType="application/vnd.openxmlformats-officedocument.drawingml.chartshapes+xml"/>
  <Override PartName="/ppt/charts/chart17.xml" ContentType="application/vnd.openxmlformats-officedocument.drawingml.chart+xml"/>
  <Override PartName="/ppt/drawings/drawing8.xml" ContentType="application/vnd.openxmlformats-officedocument.drawingml.chartshapes+xml"/>
  <Override PartName="/ppt/charts/chart18.xml" ContentType="application/vnd.openxmlformats-officedocument.drawingml.chart+xml"/>
  <Override PartName="/ppt/drawings/drawing9.xml" ContentType="application/vnd.openxmlformats-officedocument.drawingml.chartshapes+xml"/>
  <Override PartName="/ppt/charts/chart19.xml" ContentType="application/vnd.openxmlformats-officedocument.drawingml.chart+xml"/>
  <Override PartName="/ppt/drawings/drawing10.xml" ContentType="application/vnd.openxmlformats-officedocument.drawingml.chartshapes+xml"/>
  <Override PartName="/ppt/charts/chart20.xml" ContentType="application/vnd.openxmlformats-officedocument.drawingml.chart+xml"/>
  <Override PartName="/ppt/drawings/drawing11.xml" ContentType="application/vnd.openxmlformats-officedocument.drawingml.chartshapes+xml"/>
  <Override PartName="/ppt/charts/chart21.xml" ContentType="application/vnd.openxmlformats-officedocument.drawingml.chart+xml"/>
  <Override PartName="/ppt/drawings/drawing12.xml" ContentType="application/vnd.openxmlformats-officedocument.drawingml.chartshapes+xml"/>
  <Override PartName="/ppt/charts/chart22.xml" ContentType="application/vnd.openxmlformats-officedocument.drawingml.chart+xml"/>
  <Override PartName="/ppt/drawings/drawing13.xml" ContentType="application/vnd.openxmlformats-officedocument.drawingml.chartshapes+xml"/>
  <Override PartName="/ppt/charts/chart23.xml" ContentType="application/vnd.openxmlformats-officedocument.drawingml.chart+xml"/>
  <Override PartName="/ppt/drawings/drawing14.xml" ContentType="application/vnd.openxmlformats-officedocument.drawingml.chartshapes+xml"/>
  <Override PartName="/ppt/charts/chart24.xml" ContentType="application/vnd.openxmlformats-officedocument.drawingml.chart+xml"/>
  <Override PartName="/ppt/drawings/drawing15.xml" ContentType="application/vnd.openxmlformats-officedocument.drawingml.chartshapes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drawings/drawing16.xml" ContentType="application/vnd.openxmlformats-officedocument.drawingml.chartshapes+xml"/>
  <Override PartName="/ppt/charts/chart2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7"/>
  </p:notesMasterIdLst>
  <p:sldIdLst>
    <p:sldId id="256" r:id="rId2"/>
    <p:sldId id="337" r:id="rId3"/>
    <p:sldId id="355" r:id="rId4"/>
    <p:sldId id="336" r:id="rId5"/>
    <p:sldId id="632" r:id="rId6"/>
    <p:sldId id="633" r:id="rId7"/>
    <p:sldId id="634" r:id="rId8"/>
    <p:sldId id="635" r:id="rId9"/>
    <p:sldId id="335" r:id="rId10"/>
    <p:sldId id="338" r:id="rId11"/>
    <p:sldId id="341" r:id="rId12"/>
    <p:sldId id="631" r:id="rId13"/>
    <p:sldId id="432" r:id="rId14"/>
    <p:sldId id="423" r:id="rId15"/>
    <p:sldId id="323" r:id="rId16"/>
    <p:sldId id="543" r:id="rId17"/>
    <p:sldId id="544" r:id="rId18"/>
    <p:sldId id="545" r:id="rId19"/>
    <p:sldId id="546" r:id="rId20"/>
    <p:sldId id="522" r:id="rId21"/>
    <p:sldId id="547" r:id="rId22"/>
    <p:sldId id="553" r:id="rId23"/>
    <p:sldId id="636" r:id="rId24"/>
    <p:sldId id="637" r:id="rId25"/>
    <p:sldId id="638" r:id="rId26"/>
    <p:sldId id="639" r:id="rId27"/>
    <p:sldId id="640" r:id="rId28"/>
    <p:sldId id="641" r:id="rId29"/>
    <p:sldId id="642" r:id="rId30"/>
    <p:sldId id="643" r:id="rId31"/>
    <p:sldId id="644" r:id="rId32"/>
    <p:sldId id="645" r:id="rId33"/>
    <p:sldId id="347" r:id="rId34"/>
    <p:sldId id="348" r:id="rId35"/>
    <p:sldId id="646" r:id="rId36"/>
    <p:sldId id="354" r:id="rId37"/>
    <p:sldId id="548" r:id="rId38"/>
    <p:sldId id="558" r:id="rId39"/>
    <p:sldId id="559" r:id="rId40"/>
    <p:sldId id="560" r:id="rId41"/>
    <p:sldId id="561" r:id="rId42"/>
    <p:sldId id="562" r:id="rId43"/>
    <p:sldId id="563" r:id="rId44"/>
    <p:sldId id="564" r:id="rId45"/>
    <p:sldId id="565" r:id="rId46"/>
    <p:sldId id="566" r:id="rId47"/>
    <p:sldId id="567" r:id="rId48"/>
    <p:sldId id="570" r:id="rId49"/>
    <p:sldId id="568" r:id="rId50"/>
    <p:sldId id="569" r:id="rId51"/>
    <p:sldId id="647" r:id="rId52"/>
    <p:sldId id="648" r:id="rId53"/>
    <p:sldId id="649" r:id="rId54"/>
    <p:sldId id="650" r:id="rId55"/>
    <p:sldId id="651" r:id="rId56"/>
    <p:sldId id="652" r:id="rId57"/>
    <p:sldId id="653" r:id="rId58"/>
    <p:sldId id="654" r:id="rId59"/>
    <p:sldId id="655" r:id="rId60"/>
    <p:sldId id="656" r:id="rId61"/>
    <p:sldId id="657" r:id="rId62"/>
    <p:sldId id="658" r:id="rId63"/>
    <p:sldId id="659" r:id="rId64"/>
    <p:sldId id="660" r:id="rId65"/>
    <p:sldId id="661" r:id="rId66"/>
    <p:sldId id="662" r:id="rId67"/>
    <p:sldId id="663" r:id="rId68"/>
    <p:sldId id="664" r:id="rId69"/>
    <p:sldId id="665" r:id="rId70"/>
    <p:sldId id="666" r:id="rId71"/>
    <p:sldId id="667" r:id="rId72"/>
    <p:sldId id="668" r:id="rId73"/>
    <p:sldId id="669" r:id="rId74"/>
    <p:sldId id="670" r:id="rId75"/>
    <p:sldId id="671" r:id="rId76"/>
    <p:sldId id="672" r:id="rId77"/>
    <p:sldId id="673" r:id="rId78"/>
    <p:sldId id="674" r:id="rId79"/>
    <p:sldId id="675" r:id="rId80"/>
    <p:sldId id="676" r:id="rId81"/>
    <p:sldId id="677" r:id="rId82"/>
    <p:sldId id="678" r:id="rId83"/>
    <p:sldId id="679" r:id="rId84"/>
    <p:sldId id="680" r:id="rId85"/>
    <p:sldId id="681" r:id="rId86"/>
    <p:sldId id="682" r:id="rId87"/>
    <p:sldId id="683" r:id="rId88"/>
    <p:sldId id="684" r:id="rId89"/>
    <p:sldId id="685" r:id="rId90"/>
    <p:sldId id="686" r:id="rId91"/>
    <p:sldId id="687" r:id="rId92"/>
    <p:sldId id="688" r:id="rId93"/>
    <p:sldId id="689" r:id="rId94"/>
    <p:sldId id="690" r:id="rId95"/>
    <p:sldId id="691" r:id="rId96"/>
    <p:sldId id="692" r:id="rId97"/>
    <p:sldId id="693" r:id="rId98"/>
    <p:sldId id="694" r:id="rId99"/>
    <p:sldId id="695" r:id="rId100"/>
    <p:sldId id="696" r:id="rId101"/>
    <p:sldId id="697" r:id="rId102"/>
    <p:sldId id="698" r:id="rId103"/>
    <p:sldId id="699" r:id="rId104"/>
    <p:sldId id="700" r:id="rId105"/>
    <p:sldId id="701" r:id="rId106"/>
    <p:sldId id="702" r:id="rId107"/>
    <p:sldId id="703" r:id="rId108"/>
    <p:sldId id="704" r:id="rId109"/>
    <p:sldId id="705" r:id="rId110"/>
    <p:sldId id="706" r:id="rId111"/>
    <p:sldId id="707" r:id="rId112"/>
    <p:sldId id="708" r:id="rId113"/>
    <p:sldId id="709" r:id="rId114"/>
    <p:sldId id="710" r:id="rId115"/>
    <p:sldId id="711" r:id="rId116"/>
    <p:sldId id="712" r:id="rId117"/>
    <p:sldId id="713" r:id="rId118"/>
    <p:sldId id="714" r:id="rId119"/>
    <p:sldId id="715" r:id="rId120"/>
    <p:sldId id="716" r:id="rId121"/>
    <p:sldId id="717" r:id="rId122"/>
    <p:sldId id="718" r:id="rId123"/>
    <p:sldId id="719" r:id="rId124"/>
    <p:sldId id="720" r:id="rId125"/>
    <p:sldId id="721" r:id="rId126"/>
    <p:sldId id="722" r:id="rId127"/>
    <p:sldId id="723" r:id="rId128"/>
    <p:sldId id="724" r:id="rId129"/>
    <p:sldId id="725" r:id="rId130"/>
    <p:sldId id="726" r:id="rId131"/>
    <p:sldId id="727" r:id="rId132"/>
    <p:sldId id="728" r:id="rId133"/>
    <p:sldId id="729" r:id="rId134"/>
    <p:sldId id="730" r:id="rId135"/>
    <p:sldId id="731" r:id="rId136"/>
    <p:sldId id="732" r:id="rId137"/>
    <p:sldId id="733" r:id="rId138"/>
    <p:sldId id="734" r:id="rId139"/>
    <p:sldId id="735" r:id="rId140"/>
    <p:sldId id="736" r:id="rId141"/>
    <p:sldId id="737" r:id="rId142"/>
    <p:sldId id="738" r:id="rId143"/>
    <p:sldId id="739" r:id="rId144"/>
    <p:sldId id="626" r:id="rId145"/>
    <p:sldId id="627" r:id="rId146"/>
    <p:sldId id="628" r:id="rId147"/>
    <p:sldId id="629" r:id="rId148"/>
    <p:sldId id="630" r:id="rId149"/>
    <p:sldId id="571" r:id="rId150"/>
    <p:sldId id="572" r:id="rId151"/>
    <p:sldId id="430" r:id="rId152"/>
    <p:sldId id="431" r:id="rId153"/>
    <p:sldId id="541" r:id="rId154"/>
    <p:sldId id="542" r:id="rId155"/>
    <p:sldId id="339" r:id="rId156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E6FA6"/>
    <a:srgbClr val="5BA7AD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2" autoAdjust="0"/>
    <p:restoredTop sz="97669" autoAdjust="0"/>
  </p:normalViewPr>
  <p:slideViewPr>
    <p:cSldViewPr>
      <p:cViewPr varScale="1">
        <p:scale>
          <a:sx n="112" d="100"/>
          <a:sy n="112" d="100"/>
        </p:scale>
        <p:origin x="88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viewProps" Target="viewProp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theme" Target="theme/theme1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5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6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6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7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19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20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Excel21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Excel22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Excel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Excel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7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083333333333333E-2"/>
          <c:y val="2.7754423682653878E-2"/>
          <c:w val="0.91094135802469134"/>
          <c:h val="0.8377522617607050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1583821841145878E-3"/>
                  <c:y val="-0.249208210872192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8D-424C-81AD-2D4F13DC69C3}"/>
                </c:ext>
              </c:extLst>
            </c:dLbl>
            <c:dLbl>
              <c:idx val="1"/>
              <c:layout>
                <c:manualLayout>
                  <c:x val="1.1973887432986748E-2"/>
                  <c:y val="-0.239437410994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8D-424C-81AD-2D4F13DC69C3}"/>
                </c:ext>
              </c:extLst>
            </c:dLbl>
            <c:dLbl>
              <c:idx val="2"/>
              <c:layout>
                <c:manualLayout>
                  <c:x val="1.599223179995251E-3"/>
                  <c:y val="-0.251249861126541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8D-424C-81AD-2D4F13DC69C3}"/>
                </c:ext>
              </c:extLst>
            </c:dLbl>
            <c:dLbl>
              <c:idx val="3"/>
              <c:layout>
                <c:manualLayout>
                  <c:x val="6.6007099429039474E-3"/>
                  <c:y val="-0.279243173317442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8D-424C-81AD-2D4F13DC69C3}"/>
                </c:ext>
              </c:extLst>
            </c:dLbl>
            <c:dLbl>
              <c:idx val="4"/>
              <c:layout>
                <c:manualLayout>
                  <c:x val="9.2592592592592587E-3"/>
                  <c:y val="-0.382501043427607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8D-424C-81AD-2D4F13DC69C3}"/>
                </c:ext>
              </c:extLst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8D-424C-81AD-2D4F13DC69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 год факт</c:v>
                </c:pt>
                <c:pt idx="1">
                  <c:v>2022 год 
план</c:v>
                </c:pt>
                <c:pt idx="2">
                  <c:v>2023 год 
прогноз</c:v>
                </c:pt>
                <c:pt idx="3">
                  <c:v>2024 год
 прогноз</c:v>
                </c:pt>
                <c:pt idx="4">
                  <c:v>2025 год 
прогноз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37.9</c:v>
                </c:pt>
                <c:pt idx="1">
                  <c:v>35.700000000000003</c:v>
                </c:pt>
                <c:pt idx="2">
                  <c:v>38.200000000000003</c:v>
                </c:pt>
                <c:pt idx="3">
                  <c:v>42.8</c:v>
                </c:pt>
                <c:pt idx="4">
                  <c:v>48.9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88D-424C-81AD-2D4F13DC69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5544216"/>
        <c:axId val="265547744"/>
        <c:axId val="0"/>
      </c:bar3DChart>
      <c:catAx>
        <c:axId val="265544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65547744"/>
        <c:crossesAt val="0"/>
        <c:auto val="1"/>
        <c:lblAlgn val="ctr"/>
        <c:lblOffset val="100"/>
        <c:tickLblSkip val="1"/>
        <c:noMultiLvlLbl val="0"/>
      </c:catAx>
      <c:valAx>
        <c:axId val="265547744"/>
        <c:scaling>
          <c:orientation val="minMax"/>
          <c:max val="60"/>
          <c:min val="2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65544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</a:t>
            </a:r>
            <a:r>
              <a:rPr kumimoji="0" lang="ru-RU" sz="12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 и неналоговых до</a:t>
            </a: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8.4773065828395236E-3"/>
          <c:y val="2.316909425260514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0575482932451951"/>
          <c:y val="0.22035205964769347"/>
          <c:w val="0.22707123253666259"/>
          <c:h val="0.7796479403523065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0315310017636928"/>
                  <c:y val="-1.44193083484551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604102920913717"/>
                      <c:h val="0.404120410619942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033-4304-88F9-CDE977EB63C5}"/>
                </c:ext>
              </c:extLst>
            </c:dLbl>
            <c:dLbl>
              <c:idx val="1"/>
              <c:layout>
                <c:manualLayout>
                  <c:x val="0.16876683840684367"/>
                  <c:y val="-0.1252204616153760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309897557716392"/>
                      <c:h val="0.325253977614707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033-4304-88F9-CDE977EB63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5466</c:v>
                </c:pt>
                <c:pt idx="1">
                  <c:v>884.2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33-4304-88F9-CDE977EB63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4448765985373"/>
          <c:y val="0.15545138378018059"/>
          <c:w val="0.42234881276132119"/>
          <c:h val="0.662880175475998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F1-4BBF-987D-B25A472ACD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F1-4BBF-987D-B25A472ACD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F1-4BBF-987D-B25A472ACD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F1-4BBF-987D-B25A472ACDD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F1-4BBF-987D-B25A472ACDD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F1-4BBF-987D-B25A472ACDD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3F1-4BBF-987D-B25A472ACDD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3F1-4BBF-987D-B25A472ACDD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3F1-4BBF-987D-B25A472ACDD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3F1-4BBF-987D-B25A472ACDD2}"/>
              </c:ext>
            </c:extLst>
          </c:dPt>
          <c:dLbls>
            <c:dLbl>
              <c:idx val="0"/>
              <c:layout>
                <c:manualLayout>
                  <c:x val="-0.10954846603195463"/>
                  <c:y val="-0.161410428081090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9.8408952950477316E-2"/>
                      <c:h val="0.153859001046667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3F1-4BBF-987D-B25A472ACDD2}"/>
                </c:ext>
              </c:extLst>
            </c:dLbl>
            <c:dLbl>
              <c:idx val="1"/>
              <c:layout>
                <c:manualLayout>
                  <c:x val="0.17443402021353505"/>
                  <c:y val="-0.23156308655763394"/>
                </c:manualLayout>
              </c:layout>
              <c:tx>
                <c:rich>
                  <a:bodyPr/>
                  <a:lstStyle/>
                  <a:p>
                    <a:fld id="{4E0C87E5-AFB3-45A4-82E6-580612FD2F1C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085BDF66-CBAD-4129-8EB4-6F82304B9EF1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r>
                      <a:rPr lang="ru-RU" dirty="0" smtClean="0"/>
                      <a:t>3,4%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3F1-4BBF-987D-B25A472ACDD2}"/>
                </c:ext>
              </c:extLst>
            </c:dLbl>
            <c:dLbl>
              <c:idx val="2"/>
              <c:layout>
                <c:manualLayout>
                  <c:x val="0.24820746412791742"/>
                  <c:y val="-0.222576867410470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3F1-4BBF-987D-B25A472ACDD2}"/>
                </c:ext>
              </c:extLst>
            </c:dLbl>
            <c:dLbl>
              <c:idx val="3"/>
              <c:layout>
                <c:manualLayout>
                  <c:x val="0.2365489779388234"/>
                  <c:y val="-5.360705735892359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3F1-4BBF-987D-B25A472ACDD2}"/>
                </c:ext>
              </c:extLst>
            </c:dLbl>
            <c:dLbl>
              <c:idx val="4"/>
              <c:layout>
                <c:manualLayout>
                  <c:x val="0.18477564696040411"/>
                  <c:y val="0.164834995502782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3F1-4BBF-987D-B25A472ACDD2}"/>
                </c:ext>
              </c:extLst>
            </c:dLbl>
            <c:dLbl>
              <c:idx val="5"/>
              <c:layout>
                <c:manualLayout>
                  <c:x val="-0.24205263992509857"/>
                  <c:y val="6.077330829299018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3F1-4BBF-987D-B25A472ACDD2}"/>
                </c:ext>
              </c:extLst>
            </c:dLbl>
            <c:dLbl>
              <c:idx val="6"/>
              <c:layout>
                <c:manualLayout>
                  <c:x val="-0.29755218421785662"/>
                  <c:y val="-8.677352735660953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F83BE17-5A3B-45E1-A60B-607127856665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aseline="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8F111C6-8204-46D5-B28C-5E45FB44B11F}" type="VALUE">
                      <a:rPr lang="ru-RU" smtClean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dirty="0" smtClean="0"/>
                      <a:t>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0,7%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321053699347416"/>
                      <c:h val="0.163141595378291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3F1-4BBF-987D-B25A472ACDD2}"/>
                </c:ext>
              </c:extLst>
            </c:dLbl>
            <c:dLbl>
              <c:idx val="7"/>
              <c:layout>
                <c:manualLayout>
                  <c:x val="-0.23060622088689017"/>
                  <c:y val="-0.2482925873733327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3F1-4BBF-987D-B25A472ACDD2}"/>
                </c:ext>
              </c:extLst>
            </c:dLbl>
            <c:dLbl>
              <c:idx val="8"/>
              <c:layout>
                <c:manualLayout>
                  <c:x val="0.22270029578034004"/>
                  <c:y val="-0.3566898999526368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3F1-4BBF-987D-B25A472ACDD2}"/>
                </c:ext>
              </c:extLst>
            </c:dLbl>
            <c:dLbl>
              <c:idx val="9"/>
              <c:layout>
                <c:manualLayout>
                  <c:x val="0.21411479642358569"/>
                  <c:y val="-0.3541183655032481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3F1-4BBF-987D-B25A472AC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УСН</c:v>
                </c:pt>
                <c:pt idx="3">
                  <c:v>Патент</c:v>
                </c:pt>
                <c:pt idx="4">
                  <c:v>Налог на имущество физ.лиц</c:v>
                </c:pt>
                <c:pt idx="5">
                  <c:v>Земельный налог юр.л.</c:v>
                </c:pt>
                <c:pt idx="6">
                  <c:v>Земельный налог физ.л.</c:v>
                </c:pt>
                <c:pt idx="7">
                  <c:v>Госпошлина</c:v>
                </c:pt>
              </c:strCache>
            </c:strRef>
          </c:cat>
          <c:val>
            <c:numRef>
              <c:f>Лист1!$B$2:$B$9</c:f>
              <c:numCache>
                <c:formatCode>#\ ##0.0</c:formatCode>
                <c:ptCount val="8"/>
                <c:pt idx="0">
                  <c:v>1858</c:v>
                </c:pt>
                <c:pt idx="1">
                  <c:v>115</c:v>
                </c:pt>
                <c:pt idx="2">
                  <c:v>1085</c:v>
                </c:pt>
                <c:pt idx="3">
                  <c:v>110</c:v>
                </c:pt>
                <c:pt idx="4">
                  <c:v>270</c:v>
                </c:pt>
                <c:pt idx="5">
                  <c:v>1650</c:v>
                </c:pt>
                <c:pt idx="6">
                  <c:v>340</c:v>
                </c:pt>
                <c:pt idx="7">
                  <c:v>44.1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3F1-4BBF-987D-B25A472AC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89"/>
        <c:holeSize val="43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4448765985373"/>
          <c:y val="0.15545138378018059"/>
          <c:w val="0.42234881276132119"/>
          <c:h val="0.662880175475998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F1-4BBF-987D-B25A472ACD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F1-4BBF-987D-B25A472ACD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F1-4BBF-987D-B25A472ACD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F1-4BBF-987D-B25A472ACDD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F1-4BBF-987D-B25A472ACDD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F1-4BBF-987D-B25A472ACDD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3F1-4BBF-987D-B25A472ACDD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3F1-4BBF-987D-B25A472ACDD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3F1-4BBF-987D-B25A472ACDD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3F1-4BBF-987D-B25A472ACDD2}"/>
              </c:ext>
            </c:extLst>
          </c:dPt>
          <c:dLbls>
            <c:dLbl>
              <c:idx val="0"/>
              <c:layout>
                <c:manualLayout>
                  <c:x val="0.24732177746533898"/>
                  <c:y val="-0.6200326333067843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947624114561982"/>
                      <c:h val="0.147305620189306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3F1-4BBF-987D-B25A472ACDD2}"/>
                </c:ext>
              </c:extLst>
            </c:dLbl>
            <c:dLbl>
              <c:idx val="1"/>
              <c:layout>
                <c:manualLayout>
                  <c:x val="-0.26589430676285009"/>
                  <c:y val="0.21720454378308504"/>
                </c:manualLayout>
              </c:layout>
              <c:tx>
                <c:rich>
                  <a:bodyPr/>
                  <a:lstStyle/>
                  <a:p>
                    <a:fld id="{4E0C87E5-AFB3-45A4-82E6-580612FD2F1C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085BDF66-CBAD-4129-8EB4-6F82304B9EF1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r>
                      <a:rPr lang="ru-RU" dirty="0" smtClean="0"/>
                      <a:t>3,4%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3F1-4BBF-987D-B25A472ACDD2}"/>
                </c:ext>
              </c:extLst>
            </c:dLbl>
            <c:dLbl>
              <c:idx val="2"/>
              <c:layout>
                <c:manualLayout>
                  <c:x val="-0.25984672680047044"/>
                  <c:y val="-4.792307896931592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826429726199006"/>
                      <c:h val="0.14233747111040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3F1-4BBF-987D-B25A472ACDD2}"/>
                </c:ext>
              </c:extLst>
            </c:dLbl>
            <c:dLbl>
              <c:idx val="3"/>
              <c:layout>
                <c:manualLayout>
                  <c:x val="-0.28189384608606705"/>
                  <c:y val="-0.18116042661926451"/>
                </c:manualLayout>
              </c:layout>
              <c:tx>
                <c:rich>
                  <a:bodyPr/>
                  <a:lstStyle/>
                  <a:p>
                    <a:fld id="{BB371086-C92F-483E-840C-D604F910D88B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C3051E68-286F-4A6E-A321-78F41D2918AC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r>
                      <a:rPr lang="ru-RU" dirty="0" smtClean="0"/>
                      <a:t>33,9%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3F1-4BBF-987D-B25A472ACDD2}"/>
                </c:ext>
              </c:extLst>
            </c:dLbl>
            <c:dLbl>
              <c:idx val="4"/>
              <c:layout>
                <c:manualLayout>
                  <c:x val="1.942061514237876E-2"/>
                  <c:y val="0.6641564474056873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3F1-4BBF-987D-B25A472ACDD2}"/>
                </c:ext>
              </c:extLst>
            </c:dLbl>
            <c:dLbl>
              <c:idx val="5"/>
              <c:layout>
                <c:manualLayout>
                  <c:x val="0.24623521237103912"/>
                  <c:y val="-0.1146535361485656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196848817564333"/>
                      <c:h val="0.139853396570960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C3F1-4BBF-987D-B25A472ACDD2}"/>
                </c:ext>
              </c:extLst>
            </c:dLbl>
            <c:dLbl>
              <c:idx val="6"/>
              <c:layout>
                <c:manualLayout>
                  <c:x val="-0.29116199246782565"/>
                  <c:y val="-0.344365520059174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F83BE17-5A3B-45E1-A60B-607127856665}" type="CATEGORYNAME">
                      <a:rPr lang="ru-RU" sz="140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1400" baseline="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8F111C6-8204-46D5-B28C-5E45FB44B11F}" type="VALUE">
                      <a:rPr lang="ru-RU" sz="1400" smtClean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sz="1400" dirty="0" smtClean="0"/>
                      <a:t>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 smtClean="0"/>
                      <a:t>0,7%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321053699347416"/>
                      <c:h val="0.163141595378291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3F1-4BBF-987D-B25A472ACDD2}"/>
                </c:ext>
              </c:extLst>
            </c:dLbl>
            <c:dLbl>
              <c:idx val="7"/>
              <c:layout>
                <c:manualLayout>
                  <c:x val="-0.16542626503657409"/>
                  <c:y val="-0.1763524813032470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3F1-4BBF-987D-B25A472ACDD2}"/>
                </c:ext>
              </c:extLst>
            </c:dLbl>
            <c:dLbl>
              <c:idx val="8"/>
              <c:layout>
                <c:manualLayout>
                  <c:x val="0.22270029578034004"/>
                  <c:y val="-0.3566898999526368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3F1-4BBF-987D-B25A472ACDD2}"/>
                </c:ext>
              </c:extLst>
            </c:dLbl>
            <c:dLbl>
              <c:idx val="9"/>
              <c:layout>
                <c:manualLayout>
                  <c:x val="0.21411479642358569"/>
                  <c:y val="-0.3541183655032481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3F1-4BBF-987D-B25A472AC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Аренда земли</c:v>
                </c:pt>
                <c:pt idx="1">
                  <c:v>Аренда помещений</c:v>
                </c:pt>
                <c:pt idx="2">
                  <c:v>Продажа земли</c:v>
                </c:pt>
                <c:pt idx="3">
                  <c:v>Перераспределение земли</c:v>
                </c:pt>
                <c:pt idx="4">
                  <c:v>Продажа помещений</c:v>
                </c:pt>
                <c:pt idx="5">
                  <c:v>Прочее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416</c:v>
                </c:pt>
                <c:pt idx="1">
                  <c:v>60</c:v>
                </c:pt>
                <c:pt idx="2">
                  <c:v>25</c:v>
                </c:pt>
                <c:pt idx="3">
                  <c:v>70</c:v>
                </c:pt>
                <c:pt idx="4">
                  <c:v>205</c:v>
                </c:pt>
                <c:pt idx="5">
                  <c:v>108.2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3F1-4BBF-987D-B25A472AC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3"/>
        <c:holeSize val="43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A6-4ED6-9694-5DCE54BEDB0B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A6-4ED6-9694-5DCE54BEDB0B}"/>
                </c:ext>
              </c:extLst>
            </c:dLbl>
            <c:dLbl>
              <c:idx val="2"/>
              <c:layout>
                <c:manualLayout>
                  <c:x val="8.95690847659089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A6-4ED6-9694-5DCE54BEDB0B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A6-4ED6-9694-5DCE54BEDB0B}"/>
                </c:ext>
              </c:extLst>
            </c:dLbl>
            <c:dLbl>
              <c:idx val="4"/>
              <c:layout>
                <c:manualLayout>
                  <c:x val="1.1942701363818881E-2"/>
                  <c:y val="-5.0397165377702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A6-4ED6-9694-5DCE54BEDB0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 formatCode="#,##0.00">
                  <c:v>1563.1</c:v>
                </c:pt>
                <c:pt idx="1">
                  <c:v>1766.2</c:v>
                </c:pt>
                <c:pt idx="2">
                  <c:v>1858</c:v>
                </c:pt>
                <c:pt idx="3">
                  <c:v>2038</c:v>
                </c:pt>
                <c:pt idx="4">
                  <c:v>2218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A6-4ED6-9694-5DCE54BEDB0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7A6-4ED6-9694-5DCE54BEDB0B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A6-4ED6-9694-5DCE54BEDB0B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7A6-4ED6-9694-5DCE54BEDB0B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 formatCode="General">
                  <c:v>109.6</c:v>
                </c:pt>
                <c:pt idx="1">
                  <c:v>563.79999999999995</c:v>
                </c:pt>
                <c:pt idx="2">
                  <c:v>512.70000000000005</c:v>
                </c:pt>
                <c:pt idx="3">
                  <c:v>497.7</c:v>
                </c:pt>
                <c:pt idx="4">
                  <c:v>466.7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A6-4ED6-9694-5DCE54BEDB0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7A6-4ED6-9694-5DCE54BEDB0B}"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7A6-4ED6-9694-5DCE54BEDB0B}"/>
                </c:ext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7A6-4ED6-9694-5DCE54BEDB0B}"/>
                </c:ext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7A6-4ED6-9694-5DCE54BEDB0B}"/>
                </c:ext>
              </c:extLst>
            </c:dLbl>
            <c:dLbl>
              <c:idx val="4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 formatCode="General">
                  <c:v>782.2</c:v>
                </c:pt>
                <c:pt idx="1">
                  <c:v>1950</c:v>
                </c:pt>
                <c:pt idx="2">
                  <c:v>2260</c:v>
                </c:pt>
                <c:pt idx="3">
                  <c:v>2330</c:v>
                </c:pt>
                <c:pt idx="4">
                  <c:v>2320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7A6-4ED6-9694-5DCE54BEDB0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7A6-4ED6-9694-5DCE54BEDB0B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7A6-4ED6-9694-5DCE54BEDB0B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7A6-4ED6-9694-5DCE54BEDB0B}"/>
                </c:ext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7A6-4ED6-9694-5DCE54BEDB0B}"/>
                </c:ext>
              </c:extLst>
            </c:dLbl>
            <c:dLbl>
              <c:idx val="4"/>
              <c:layout>
                <c:manualLayout>
                  <c:x val="5.9713506819094406E-3"/>
                  <c:y val="5.3944706675657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7A6-4ED6-9694-5DCE54BEDB0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0" formatCode="#,##0.00">
                  <c:v>1583.3</c:v>
                </c:pt>
                <c:pt idx="1">
                  <c:v>933</c:v>
                </c:pt>
                <c:pt idx="2">
                  <c:v>1195</c:v>
                </c:pt>
                <c:pt idx="3">
                  <c:v>1425</c:v>
                </c:pt>
                <c:pt idx="4">
                  <c:v>1610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D7A6-4ED6-9694-5DCE54BEDB0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7A6-4ED6-9694-5DCE54BEDB0B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7A6-4ED6-9694-5DCE54BEDB0B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7A6-4ED6-9694-5DCE54BEDB0B}"/>
                </c:ext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7A6-4ED6-9694-5DCE54BEDB0B}"/>
                </c:ext>
              </c:extLst>
            </c:dLbl>
            <c:dLbl>
              <c:idx val="4"/>
              <c:layout>
                <c:manualLayout>
                  <c:x val="1.0449863693341522E-2"/>
                  <c:y val="1.078894133513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Лист1!$F$2:$F$6</c:f>
              <c:numCache>
                <c:formatCode>#\ ##0.0</c:formatCode>
                <c:ptCount val="5"/>
                <c:pt idx="0" formatCode="General">
                  <c:v>547.79999999999995</c:v>
                </c:pt>
                <c:pt idx="1">
                  <c:v>397.3</c:v>
                </c:pt>
                <c:pt idx="2">
                  <c:v>300</c:v>
                </c:pt>
                <c:pt idx="3">
                  <c:v>130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D7A6-4ED6-9694-5DCE54BEDB0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7A6-4ED6-9694-5DCE54BEDB0B}"/>
                </c:ext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D7A6-4ED6-9694-5DCE54BEDB0B}"/>
                </c:ext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7A6-4ED6-9694-5DCE54BEDB0B}"/>
                </c:ext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Лист1!$G$2:$G$6</c:f>
              <c:numCache>
                <c:formatCode>#\ ##0.0</c:formatCode>
                <c:ptCount val="5"/>
                <c:pt idx="0" formatCode="General">
                  <c:v>215.5</c:v>
                </c:pt>
                <c:pt idx="1">
                  <c:v>103.2</c:v>
                </c:pt>
                <c:pt idx="2">
                  <c:v>115</c:v>
                </c:pt>
                <c:pt idx="3">
                  <c:v>125.3</c:v>
                </c:pt>
                <c:pt idx="4">
                  <c:v>132.6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D7A6-4ED6-9694-5DCE54BEDB0B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02989390378797E-2"/>
                  <c:y val="-9.127458060215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D7A6-4ED6-9694-5DCE54BEDB0B}"/>
                </c:ext>
              </c:extLst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D7A6-4ED6-9694-5DCE54BEDB0B}"/>
                </c:ext>
              </c:extLst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D7A6-4ED6-9694-5DCE54BEDB0B}"/>
                </c:ext>
              </c:extLst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D7A6-4ED6-9694-5DCE54BEDB0B}"/>
                </c:ext>
              </c:extLst>
            </c:dLbl>
            <c:dLbl>
              <c:idx val="4"/>
              <c:layout>
                <c:manualLayout>
                  <c:x val="1.0449863693341522E-2"/>
                  <c:y val="-1.8880647336480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Лист1!$H$2:$H$6</c:f>
              <c:numCache>
                <c:formatCode>#\ ##0.0</c:formatCode>
                <c:ptCount val="5"/>
                <c:pt idx="0" formatCode="General">
                  <c:v>498.1</c:v>
                </c:pt>
                <c:pt idx="1">
                  <c:v>143.6</c:v>
                </c:pt>
                <c:pt idx="2">
                  <c:v>109.5</c:v>
                </c:pt>
                <c:pt idx="3" formatCode="0.0">
                  <c:v>116.1</c:v>
                </c:pt>
                <c:pt idx="4" formatCode="0.0">
                  <c:v>68.3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7-D7A6-4ED6-9694-5DCE54BEDB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1899768"/>
        <c:axId val="491898200"/>
        <c:axId val="0"/>
      </c:bar3DChart>
      <c:catAx>
        <c:axId val="491899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1898200"/>
        <c:crosses val="autoZero"/>
        <c:auto val="1"/>
        <c:lblAlgn val="ctr"/>
        <c:lblOffset val="100"/>
        <c:noMultiLvlLbl val="0"/>
      </c:catAx>
      <c:valAx>
        <c:axId val="49189820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1899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 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4320987654326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D3-4601-AE53-B3497C4A0592}"/>
                </c:ext>
              </c:extLst>
            </c:dLbl>
            <c:dLbl>
              <c:idx val="3"/>
              <c:layout>
                <c:manualLayout>
                  <c:x val="3.0864197530864196E-3"/>
                  <c:y val="-5.05334662854241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D3-4601-AE53-B3497C4A0592}"/>
                </c:ext>
              </c:extLst>
            </c:dLbl>
            <c:dLbl>
              <c:idx val="4"/>
              <c:layout>
                <c:manualLayout>
                  <c:x val="-7.7160493827161626E-3"/>
                  <c:y val="-1.7686713199898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D3-4601-AE53-B3497C4A0592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Среднее по Московской области</c:v>
                </c:pt>
                <c:pt idx="1">
                  <c:v>г.о.Домодедово</c:v>
                </c:pt>
                <c:pt idx="2">
                  <c:v>г.о.Химки</c:v>
                </c:pt>
                <c:pt idx="3">
                  <c:v>г.о.Балашиха</c:v>
                </c:pt>
                <c:pt idx="4">
                  <c:v>г.о.Волоколамск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24758</c:v>
                </c:pt>
                <c:pt idx="1">
                  <c:v>26702.1</c:v>
                </c:pt>
                <c:pt idx="2">
                  <c:v>39946.1</c:v>
                </c:pt>
                <c:pt idx="3">
                  <c:v>13269</c:v>
                </c:pt>
                <c:pt idx="4">
                  <c:v>28231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0D3-4601-AE53-B3497C4A05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8501864"/>
        <c:axId val="265543824"/>
      </c:barChart>
      <c:catAx>
        <c:axId val="488501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65543824"/>
        <c:crosses val="autoZero"/>
        <c:auto val="1"/>
        <c:lblAlgn val="ctr"/>
        <c:lblOffset val="100"/>
        <c:noMultiLvlLbl val="0"/>
      </c:catAx>
      <c:valAx>
        <c:axId val="265543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88501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27292740063E-2"/>
          <c:y val="3.9361566517440098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FC-462B-A098-E39074A69FF1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FC-462B-A098-E39074A69FF1}"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EFC-462B-A098-E39074A69FF1}"/>
                </c:ext>
              </c:extLst>
            </c:dLbl>
            <c:dLbl>
              <c:idx val="3"/>
              <c:layout>
                <c:manualLayout>
                  <c:x val="7.4641883523868004E-3"/>
                  <c:y val="-1.5169359150226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FC-462B-A098-E39074A69FF1}"/>
                </c:ext>
              </c:extLst>
            </c:dLbl>
            <c:dLbl>
              <c:idx val="4"/>
              <c:layout>
                <c:manualLayout>
                  <c:x val="1.1942701363818881E-2"/>
                  <c:y val="-1.771926077894894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FC-462B-A098-E39074A69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(ожидаемые)</c:v>
                </c:pt>
                <c:pt idx="2">
                  <c:v>2023 год (план)</c:v>
                </c:pt>
                <c:pt idx="3">
                  <c:v>2024 год (план)</c:v>
                </c:pt>
                <c:pt idx="4">
                  <c:v>2025 год (план)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654.1</c:v>
                </c:pt>
                <c:pt idx="1">
                  <c:v>2117.5</c:v>
                </c:pt>
                <c:pt idx="2">
                  <c:v>3071.3</c:v>
                </c:pt>
                <c:pt idx="3">
                  <c:v>2501.8000000000002</c:v>
                </c:pt>
                <c:pt idx="4">
                  <c:v>1444.4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EFC-462B-A098-E39074A69F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EFC-462B-A098-E39074A69FF1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EFC-462B-A098-E39074A69FF1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EFC-462B-A098-E39074A69FF1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EFC-462B-A098-E39074A69FF1}"/>
                </c:ext>
              </c:extLst>
            </c:dLbl>
            <c:dLbl>
              <c:idx val="4"/>
              <c:layout>
                <c:manualLayout>
                  <c:x val="1.1942701363818881E-2"/>
                  <c:y val="4.8325814927349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EFC-462B-A098-E39074A69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(ожидаемые)</c:v>
                </c:pt>
                <c:pt idx="2">
                  <c:v>2023 год (план)</c:v>
                </c:pt>
                <c:pt idx="3">
                  <c:v>2024 год (план)</c:v>
                </c:pt>
                <c:pt idx="4">
                  <c:v>2025 год (план)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2946.2</c:v>
                </c:pt>
                <c:pt idx="1">
                  <c:v>3297.4</c:v>
                </c:pt>
                <c:pt idx="2">
                  <c:v>3581.5</c:v>
                </c:pt>
                <c:pt idx="3">
                  <c:v>3615.4</c:v>
                </c:pt>
                <c:pt idx="4">
                  <c:v>3577.3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EFC-462B-A098-E39074A69F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EFC-462B-A098-E39074A69FF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EFC-462B-A098-E39074A69FF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EFC-462B-A098-E39074A69FF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EFC-462B-A098-E39074A69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(ожидаемые)</c:v>
                </c:pt>
                <c:pt idx="2">
                  <c:v>2023 год (план)</c:v>
                </c:pt>
                <c:pt idx="3">
                  <c:v>2024 год (план)</c:v>
                </c:pt>
                <c:pt idx="4">
                  <c:v>2025 год (план)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0.1</c:v>
                </c:pt>
                <c:pt idx="1">
                  <c:v>27.1</c:v>
                </c:pt>
                <c:pt idx="2">
                  <c:v>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EFC-462B-A098-E39074A69FF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EFC-462B-A098-E39074A69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(ожидаемые)</c:v>
                </c:pt>
                <c:pt idx="2">
                  <c:v>2023 год (план)</c:v>
                </c:pt>
                <c:pt idx="3">
                  <c:v>2024 год (план)</c:v>
                </c:pt>
                <c:pt idx="4">
                  <c:v>2025 год (план)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0">
                  <c:v>131.30000000000001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EFC-462B-A098-E39074A69F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4784152"/>
        <c:axId val="494785328"/>
        <c:axId val="0"/>
      </c:bar3DChart>
      <c:catAx>
        <c:axId val="494784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4785328"/>
        <c:crosses val="autoZero"/>
        <c:auto val="1"/>
        <c:lblAlgn val="ctr"/>
        <c:lblOffset val="100"/>
        <c:noMultiLvlLbl val="0"/>
      </c:catAx>
      <c:valAx>
        <c:axId val="494785328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4784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39367093249934"/>
          <c:y val="0.24628186126685933"/>
          <c:w val="0.21114214071511392"/>
          <c:h val="0.46786238177774309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 rtl="0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1200" b="1" i="0" u="none" strike="noStrike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Разделы бюджета (11)</a:t>
            </a:r>
            <a:endParaRPr kumimoji="0" lang="ru-RU" sz="1200" b="1" i="0" u="none" strike="noStrike" kern="1200" baseline="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08257192705185E-4"/>
          <c:y val="1.290507016835528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5549524711679211"/>
          <c:y val="0.17051614148135588"/>
          <c:w val="0.43555969399485744"/>
          <c:h val="0.6108642061451171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6283166392817953"/>
                  <c:y val="0.1550873002414936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83748572665111"/>
                      <c:h val="0.144966954891190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73B7-431B-B302-9CF72CD53D88}"/>
                </c:ext>
              </c:extLst>
            </c:dLbl>
            <c:dLbl>
              <c:idx val="1"/>
              <c:layout>
                <c:manualLayout>
                  <c:x val="-0.22595406065992668"/>
                  <c:y val="1.545186499745642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B7-431B-B302-9CF72CD53D88}"/>
                </c:ext>
              </c:extLst>
            </c:dLbl>
            <c:dLbl>
              <c:idx val="2"/>
              <c:layout>
                <c:manualLayout>
                  <c:x val="-0.23171536008669602"/>
                  <c:y val="-0.1368051576140662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B7-431B-B302-9CF72CD53D88}"/>
                </c:ext>
              </c:extLst>
            </c:dLbl>
            <c:dLbl>
              <c:idx val="3"/>
              <c:layout>
                <c:manualLayout>
                  <c:x val="-0.19416519509528182"/>
                  <c:y val="-0.1975385410392997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B7-431B-B302-9CF72CD53D88}"/>
                </c:ext>
              </c:extLst>
            </c:dLbl>
            <c:dLbl>
              <c:idx val="4"/>
              <c:layout>
                <c:manualLayout>
                  <c:x val="-0.19508029809553323"/>
                  <c:y val="-0.28775457697682716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Охрана окружающей среды</a:t>
                    </a:r>
                  </a:p>
                  <a:p>
                    <a:r>
                      <a:rPr lang="ru-RU" baseline="0" dirty="0" smtClean="0"/>
                      <a:t>21,4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0%</a:t>
                    </a:r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3B7-431B-B302-9CF72CD53D88}"/>
                </c:ext>
              </c:extLst>
            </c:dLbl>
            <c:dLbl>
              <c:idx val="5"/>
              <c:layout>
                <c:manualLayout>
                  <c:x val="0.30331400799521302"/>
                  <c:y val="-8.235470181675720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3B7-431B-B302-9CF72CD53D88}"/>
                </c:ext>
              </c:extLst>
            </c:dLbl>
            <c:dLbl>
              <c:idx val="6"/>
              <c:layout>
                <c:manualLayout>
                  <c:x val="0.2628495712951972"/>
                  <c:y val="-0.1610307188090212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3B7-431B-B302-9CF72CD53D88}"/>
                </c:ext>
              </c:extLst>
            </c:dLbl>
            <c:dLbl>
              <c:idx val="7"/>
              <c:layout>
                <c:manualLayout>
                  <c:x val="0.27998070877115017"/>
                  <c:y val="7.573244785667081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B7-431B-B302-9CF72CD53D88}"/>
                </c:ext>
              </c:extLst>
            </c:dLbl>
            <c:dLbl>
              <c:idx val="8"/>
              <c:layout>
                <c:manualLayout>
                  <c:x val="0.26997029065735989"/>
                  <c:y val="0.1699167859934238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3B7-431B-B302-9CF72CD53D88}"/>
                </c:ext>
              </c:extLst>
            </c:dLbl>
            <c:dLbl>
              <c:idx val="9"/>
              <c:layout>
                <c:manualLayout>
                  <c:x val="9.0927762412363541E-2"/>
                  <c:y val="0.1958967278489524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3B7-431B-B302-9CF72CD53D88}"/>
                </c:ext>
              </c:extLst>
            </c:dLbl>
            <c:dLbl>
              <c:idx val="10"/>
              <c:layout>
                <c:manualLayout>
                  <c:x val="-9.7677987046273618E-2"/>
                  <c:y val="0.1947647264339049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3B7-431B-B302-9CF72CD53D88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 </c:v>
                </c:pt>
                <c:pt idx="10">
                  <c:v>Обслуживание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1588.1</c:v>
                </c:pt>
                <c:pt idx="1">
                  <c:v>102.3</c:v>
                </c:pt>
                <c:pt idx="2">
                  <c:v>981.5</c:v>
                </c:pt>
                <c:pt idx="3">
                  <c:v>1692.8</c:v>
                </c:pt>
                <c:pt idx="4">
                  <c:v>21.3</c:v>
                </c:pt>
                <c:pt idx="5">
                  <c:v>6465.3</c:v>
                </c:pt>
                <c:pt idx="6">
                  <c:v>764.3</c:v>
                </c:pt>
                <c:pt idx="7">
                  <c:v>202.5</c:v>
                </c:pt>
                <c:pt idx="8">
                  <c:v>1583.8</c:v>
                </c:pt>
                <c:pt idx="9">
                  <c:v>66</c:v>
                </c:pt>
                <c:pt idx="1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3B7-431B-B302-9CF72CD53D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7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92374997801926"/>
          <c:y val="0.20975015217790396"/>
          <c:w val="0.50028659373616791"/>
          <c:h val="0.7382678082655033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9971875105664588"/>
                  <c:y val="8.5313809873573607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800" dirty="0" smtClean="0"/>
                      <a:t>Функционирование высшего должностного лица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800" dirty="0" smtClean="0"/>
                      <a:t>4,9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800" dirty="0" smtClean="0"/>
                      <a:t>0% </a:t>
                    </a:r>
                    <a:endParaRPr lang="ru-RU" sz="800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238010485738967"/>
                      <c:h val="0.2734647285436056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FB1-4F0F-8595-8BC72BA0AC30}"/>
                </c:ext>
              </c:extLst>
            </c:dLbl>
            <c:dLbl>
              <c:idx val="1"/>
              <c:layout>
                <c:manualLayout>
                  <c:x val="-0.21095276853296493"/>
                  <c:y val="-0.214401378765184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BF8B-44AB-A965-2D6793F08521}"/>
                </c:ext>
              </c:extLst>
            </c:dLbl>
            <c:dLbl>
              <c:idx val="2"/>
              <c:layout>
                <c:manualLayout>
                  <c:x val="0.14887767195610857"/>
                  <c:y val="-0.1973424438100982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87686608627065"/>
                      <c:h val="0.212110462524206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BFB1-4F0F-8595-8BC72BA0AC30}"/>
                </c:ext>
              </c:extLst>
            </c:dLbl>
            <c:dLbl>
              <c:idx val="3"/>
              <c:layout>
                <c:manualLayout>
                  <c:x val="0.22896634673442082"/>
                  <c:y val="-0.2241772446069891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51770838750616"/>
                      <c:h val="0.494340086213441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FB1-4F0F-8595-8BC72BA0AC30}"/>
                </c:ext>
              </c:extLst>
            </c:dLbl>
            <c:dLbl>
              <c:idx val="4"/>
              <c:layout>
                <c:manualLayout>
                  <c:x val="0.22309682982084117"/>
                  <c:y val="0.1827002966855692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424620048167202"/>
                      <c:h val="0.226134294757212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BFB1-4F0F-8595-8BC72BA0AC30}"/>
                </c:ext>
              </c:extLst>
            </c:dLbl>
            <c:dLbl>
              <c:idx val="5"/>
              <c:layout>
                <c:manualLayout>
                  <c:x val="-0.37152115948469494"/>
                  <c:y val="-0.109946345542846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22891543726312"/>
                      <c:h val="0.236652168931966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F8B-44AB-A965-2D6793F085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</c:v>
                </c:pt>
                <c:pt idx="1">
                  <c:v>Функционирование законодательных (представительных) органов </c:v>
                </c:pt>
                <c:pt idx="2">
                  <c:v>Функционирование местных администраций</c:v>
                </c:pt>
                <c:pt idx="3">
                  <c:v>Обеспечение деятельности финансовых органов и органов финансового (финансово-бюджетного) надзора</c:v>
                </c:pt>
                <c:pt idx="4">
                  <c:v>Резервные фонды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4.9000000000000004</c:v>
                </c:pt>
                <c:pt idx="1">
                  <c:v>13.7</c:v>
                </c:pt>
                <c:pt idx="2">
                  <c:v>519.29999999999995</c:v>
                </c:pt>
                <c:pt idx="3">
                  <c:v>46.9</c:v>
                </c:pt>
                <c:pt idx="4">
                  <c:v>7</c:v>
                </c:pt>
                <c:pt idx="5">
                  <c:v>996.3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FB1-4F0F-8595-8BC72BA0AC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72234506799123"/>
          <c:y val="0.22986797763211494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4317324956725239"/>
                  <c:y val="-0.198497785960290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60231539382"/>
                      <c:h val="0.488599150358954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0.2323966691872946"/>
                  <c:y val="-8.818464615042773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655719854305315"/>
                      <c:h val="0.43066544193502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26548230005507156"/>
                  <c:y val="-0.1409016723009612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layout>
                <c:manualLayout>
                  <c:x val="-0.32556094194662133"/>
                  <c:y val="-0.100567726517384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-0.22950131609308366"/>
                  <c:y val="-0.263124575992738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1.9356581146141273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D9B-4D98-B661-9CEAF6B299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Защита населения и территории от чрезвычайных ситуаций природного и техногенного характера, гражданская оборона</c:v>
                </c:pt>
                <c:pt idx="1">
                  <c:v>Гражданская оборона</c:v>
                </c:pt>
                <c:pt idx="2">
                  <c:v>Другие вопросы в области национальной безопасности и правоохранительной деятельности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31.9</c:v>
                </c:pt>
                <c:pt idx="1">
                  <c:v>5.6</c:v>
                </c:pt>
                <c:pt idx="2">
                  <c:v>64.8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37351434429349"/>
          <c:y val="0.25445476023876779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661198153620441"/>
                  <c:y val="-0.2112928369991590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 smtClean="0"/>
                      <a:t>Сельское хозяйство и рыболовство</a:t>
                    </a:r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baseline="0" dirty="0" smtClean="0"/>
                      <a:t>4,6</a:t>
                    </a:r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baseline="0" dirty="0" smtClean="0"/>
                      <a:t>0%</a:t>
                    </a:r>
                    <a:endParaRPr lang="ru-RU" b="1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61150470461"/>
                      <c:h val="0.278635707143650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0.29491186299420857"/>
                  <c:y val="3.75268587178256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24970729747975"/>
                      <c:h val="0.229100430921386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4033617496573376"/>
                  <c:y val="-3.86003210045220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-0.35769270055112179"/>
                  <c:y val="-0.2066082492016253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-2.4850649333040462E-2"/>
                  <c:y val="-0.1912314116398414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EA-4FE8-B8D5-34049EA469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Сельское хозяйство и рыболовство</c:v>
                </c:pt>
                <c:pt idx="1">
                  <c:v>Транспорт</c:v>
                </c:pt>
                <c:pt idx="2">
                  <c:v>Дорожное хозяйство (дорожные фонды)</c:v>
                </c:pt>
                <c:pt idx="3">
                  <c:v>Лесное хозяйство</c:v>
                </c:pt>
                <c:pt idx="4">
                  <c:v>Связь и информатика</c:v>
                </c:pt>
                <c:pt idx="5">
                  <c:v>Другие вопросы  в области национальной экономики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4.5999999999999996</c:v>
                </c:pt>
                <c:pt idx="1">
                  <c:v>157.9</c:v>
                </c:pt>
                <c:pt idx="2">
                  <c:v>788.3</c:v>
                </c:pt>
                <c:pt idx="3">
                  <c:v>0</c:v>
                </c:pt>
                <c:pt idx="4">
                  <c:v>20</c:v>
                </c:pt>
                <c:pt idx="5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973900869988806"/>
          <c:y val="9.4004939622093275E-2"/>
          <c:w val="0.87160654692213702"/>
          <c:h val="0.7941228752360848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9654386692076641E-3"/>
                  <c:y val="-0.17105588695273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53499290677104"/>
                      <c:h val="4.56404416603283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D2B-4753-9836-922C8EF1A61C}"/>
                </c:ext>
              </c:extLst>
            </c:dLbl>
            <c:dLbl>
              <c:idx val="1"/>
              <c:layout>
                <c:manualLayout>
                  <c:x val="1.751448022869254E-2"/>
                  <c:y val="-0.210201644261748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29694606883E-2"/>
                      <c:h val="5.6401268945695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D2B-4753-9836-922C8EF1A61C}"/>
                </c:ext>
              </c:extLst>
            </c:dLbl>
            <c:dLbl>
              <c:idx val="2"/>
              <c:layout>
                <c:manualLayout>
                  <c:x val="2.0276860263388915E-3"/>
                  <c:y val="-0.281120260142035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29694606883E-2"/>
                      <c:h val="5.6401268945695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0D2B-4753-9836-922C8EF1A61C}"/>
                </c:ext>
              </c:extLst>
            </c:dLbl>
            <c:dLbl>
              <c:idx val="3"/>
              <c:layout>
                <c:manualLayout>
                  <c:x val="1.0497231076888892E-2"/>
                  <c:y val="-0.310305265226940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D2B-4753-9836-922C8EF1A61C}"/>
                </c:ext>
              </c:extLst>
            </c:dLbl>
            <c:dLbl>
              <c:idx val="4"/>
              <c:layout>
                <c:manualLayout>
                  <c:x val="1.6399887192021401E-2"/>
                  <c:y val="-0.367008152940271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D2B-4753-9836-922C8EF1A61C}"/>
                </c:ext>
              </c:extLst>
            </c:dLbl>
            <c:dLbl>
              <c:idx val="5"/>
              <c:layout>
                <c:manualLayout>
                  <c:x val="9.2592592592591408E-3"/>
                  <c:y val="-0.412486892289418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D2B-4753-9836-922C8EF1A6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факт</c:v>
                </c:pt>
                <c:pt idx="1">
                  <c:v>2022 год 
план</c:v>
                </c:pt>
                <c:pt idx="2">
                  <c:v>2023 год 
прогноз</c:v>
                </c:pt>
                <c:pt idx="3">
                  <c:v>2024 год 
прогноз</c:v>
                </c:pt>
                <c:pt idx="4">
                  <c:v>2025 год 
прогноз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75674.600000000006</c:v>
                </c:pt>
                <c:pt idx="1">
                  <c:v>81878</c:v>
                </c:pt>
                <c:pt idx="2">
                  <c:v>88631.3</c:v>
                </c:pt>
                <c:pt idx="3">
                  <c:v>95413.1</c:v>
                </c:pt>
                <c:pt idx="4">
                  <c:v>102287.1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D2B-4753-9836-922C8EF1A6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5546568"/>
        <c:axId val="265540688"/>
        <c:axId val="0"/>
      </c:bar3DChart>
      <c:catAx>
        <c:axId val="265546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65540688"/>
        <c:crosses val="autoZero"/>
        <c:auto val="1"/>
        <c:lblAlgn val="ctr"/>
        <c:lblOffset val="100"/>
        <c:noMultiLvlLbl val="0"/>
      </c:catAx>
      <c:valAx>
        <c:axId val="265540688"/>
        <c:scaling>
          <c:orientation val="minMax"/>
          <c:max val="108000"/>
          <c:min val="6000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65546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56602380880238"/>
          <c:y val="0.39677929244655613"/>
          <c:w val="0.26165674352681351"/>
          <c:h val="0.7751291088349456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3704471837096872"/>
                  <c:y val="-0.2318257890634817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Жилищное хозяйство</a:t>
                    </a:r>
                    <a:r>
                      <a:rPr lang="ru-RU" b="0" dirty="0"/>
                      <a:t>
</a:t>
                    </a:r>
                    <a:r>
                      <a:rPr lang="ru-RU" b="0" dirty="0" smtClean="0"/>
                      <a:t>67,7 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34596009800078"/>
                      <c:h val="0.292049458892031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1C6-4F59-9A81-3012AD240F40}"/>
                </c:ext>
              </c:extLst>
            </c:dLbl>
            <c:dLbl>
              <c:idx val="1"/>
              <c:layout>
                <c:manualLayout>
                  <c:x val="0.30261199179890647"/>
                  <c:y val="0.2394241969644982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0оммунальное </a:t>
                    </a:r>
                    <a:r>
                      <a:rPr lang="ru-RU" dirty="0"/>
                      <a:t>хозяйство
180,3 
</a:t>
                    </a:r>
                    <a:r>
                      <a:rPr lang="ru-RU" dirty="0" smtClean="0"/>
                      <a:t>10%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C6-4F59-9A81-3012AD240F40}"/>
                </c:ext>
              </c:extLst>
            </c:dLbl>
            <c:dLbl>
              <c:idx val="2"/>
              <c:layout>
                <c:manualLayout>
                  <c:x val="-0.22109825141426045"/>
                  <c:y val="-0.40462902339136325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200" dirty="0"/>
                      <a:t>Благоустройство</a:t>
                    </a:r>
                    <a:r>
                      <a:rPr lang="ru-RU" dirty="0"/>
                      <a:t>
1 </a:t>
                    </a:r>
                    <a:r>
                      <a:rPr lang="ru-RU" dirty="0" smtClean="0"/>
                      <a:t>343,5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79%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32546091369966"/>
                      <c:h val="0.423195855731129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1C6-4F59-9A81-3012AD240F40}"/>
                </c:ext>
              </c:extLst>
            </c:dLbl>
            <c:dLbl>
              <c:idx val="3"/>
              <c:layout>
                <c:manualLayout>
                  <c:x val="-0.1739945757264213"/>
                  <c:y val="-0.2236762908198916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Другие вопросы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101,3 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7%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35E-4E75-8229-2C48F12801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  <c:pt idx="3">
                  <c:v>Другие вопросы</c:v>
                </c:pt>
              </c:strCache>
            </c:strRef>
          </c:cat>
          <c:val>
            <c:numRef>
              <c:f>Лист1!$B$2:$B$5</c:f>
              <c:numCache>
                <c:formatCode>#,##0.0_ ;[Red]\-#,##0.0\ </c:formatCode>
                <c:ptCount val="4"/>
                <c:pt idx="0">
                  <c:v>67.7</c:v>
                </c:pt>
                <c:pt idx="1">
                  <c:v>180.3</c:v>
                </c:pt>
                <c:pt idx="2">
                  <c:v>1343.5</c:v>
                </c:pt>
                <c:pt idx="3">
                  <c:v>101.3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C6-4F59-9A81-3012AD240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72234506799123"/>
          <c:y val="0.22986797763211494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0954527102646417"/>
                  <c:y val="-0.4478523410380154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60231539382"/>
                      <c:h val="0.488599150358954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-0.27322192515127164"/>
                  <c:y val="-0.1715065616797900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Другие </a:t>
                    </a:r>
                    <a:r>
                      <a:rPr lang="ru-RU" dirty="0"/>
                      <a:t>вопросы в области охраны окружающей среды
1,2 
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655717417578154"/>
                      <c:h val="0.340342731352129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3842284405789558"/>
                  <c:y val="-6.11156823109683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layout>
                <c:manualLayout>
                  <c:x val="-0.32556094194662133"/>
                  <c:y val="-0.100567726517384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-0.22950131609308366"/>
                  <c:y val="-0.263124575992738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1.9356581146141273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70-4429-ADAA-DFECF81F53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Охрана объектов растительного и животного мира  и среды их обитания
</c:v>
                </c:pt>
                <c:pt idx="1">
                  <c:v>Другие вопросы в области охраны окружающей среды
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20.100000000000001</c:v>
                </c:pt>
                <c:pt idx="1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37351434429349"/>
          <c:y val="0.25445476023876779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7340707318184398"/>
                  <c:y val="0.26474006815642731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dirty="0" smtClean="0"/>
                      <a:t>Дошкольное образование</a:t>
                    </a:r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baseline="0" dirty="0" smtClean="0"/>
                      <a:t>1 647,7</a:t>
                    </a:r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baseline="0" dirty="0" smtClean="0"/>
                      <a:t>25%</a:t>
                    </a:r>
                    <a:endParaRPr lang="ru-RU" b="0" baseline="0" dirty="0"/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61150470461"/>
                      <c:h val="0.278635707143650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-0.20754604169232049"/>
                  <c:y val="-3.08539891362028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24970729747975"/>
                      <c:h val="0.229100430921386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3297010311660147"/>
                  <c:y val="0.1094240715951373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layout>
                <c:manualLayout>
                  <c:x val="-0.17141754019017261"/>
                  <c:y val="-0.171060829475270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6062128767"/>
                      <c:h val="0.2879052015522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0.18321119851965831"/>
                  <c:y val="-0.1931563839124732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53-45EA-B49C-942A5750D1D4}"/>
                </c:ext>
              </c:extLst>
            </c:dLbl>
            <c:dLbl>
              <c:idx val="5"/>
              <c:layout>
                <c:manualLayout>
                  <c:x val="1.9356581146141273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53-45EA-B49C-942A5750D1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Дошкольное образование
</c:v>
                </c:pt>
                <c:pt idx="1">
                  <c:v>Общее образование
</c:v>
                </c:pt>
                <c:pt idx="2">
                  <c:v>Дополнительное образование детей
</c:v>
                </c:pt>
                <c:pt idx="3">
                  <c:v>Молодежная политика и оздоровление детей
</c:v>
                </c:pt>
                <c:pt idx="4">
                  <c:v>Другие вопросы в области образования
</c:v>
                </c:pt>
              </c:strCache>
            </c:strRef>
          </c:cat>
          <c:val>
            <c:numRef>
              <c:f>Лист1!$B$2:$B$6</c:f>
              <c:numCache>
                <c:formatCode>#,##0.0_ ;[Red]\-#,##0.0\ </c:formatCode>
                <c:ptCount val="5"/>
                <c:pt idx="0">
                  <c:v>1672.6</c:v>
                </c:pt>
                <c:pt idx="1">
                  <c:v>4180.2</c:v>
                </c:pt>
                <c:pt idx="2">
                  <c:v>444.1</c:v>
                </c:pt>
                <c:pt idx="3">
                  <c:v>66.3</c:v>
                </c:pt>
                <c:pt idx="4">
                  <c:v>102.1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72234506799123"/>
          <c:y val="0.22986797763211494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7277537820745285"/>
                  <c:y val="-0.215418628273581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65584746349"/>
                      <c:h val="0.488599048033910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-0.23981789677502299"/>
                  <c:y val="-0.146826403045136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655718022945041"/>
                      <c:h val="0.41416371958676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3842284405789558"/>
                  <c:y val="-6.11156823109683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layout>
                <c:manualLayout>
                  <c:x val="-0.32556094194662133"/>
                  <c:y val="-0.100567726517384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-0.22950131609308366"/>
                  <c:y val="-0.263124575992738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1.9356581146141273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CF-4765-BD74-6A7D2068F4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Культура
</c:v>
                </c:pt>
                <c:pt idx="1">
                  <c:v>Другие вопросы в области культуры,  кинематографии
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732.9</c:v>
                </c:pt>
                <c:pt idx="1">
                  <c:v>31.4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09008072104195"/>
          <c:y val="0.39677929244655613"/>
          <c:w val="0.47528097015545001"/>
          <c:h val="0.7751291523164102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2561726657443668"/>
                  <c:y val="-0.14060940779196185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 smtClean="0"/>
                      <a:t>Пенсионное обеспечение</a:t>
                    </a:r>
                    <a:r>
                      <a:rPr lang="ru-RU" b="0" dirty="0"/>
                      <a:t>
</a:t>
                    </a:r>
                    <a:r>
                      <a:rPr lang="ru-RU" b="1" dirty="0" smtClean="0"/>
                      <a:t>17,0</a:t>
                    </a:r>
                    <a:r>
                      <a:rPr lang="ru-RU" b="0" dirty="0" smtClean="0"/>
                      <a:t> 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8%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34596009800078"/>
                      <c:h val="0.292049458892031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1C6-4F59-9A81-3012AD240F40}"/>
                </c:ext>
              </c:extLst>
            </c:dLbl>
            <c:dLbl>
              <c:idx val="1"/>
              <c:layout>
                <c:manualLayout>
                  <c:x val="0.25586077025300191"/>
                  <c:y val="-2.839474224038628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Социальное обеспечение населения
</a:t>
                    </a:r>
                    <a:r>
                      <a:rPr lang="ru-RU" dirty="0" smtClean="0"/>
                      <a:t>51,8 </a:t>
                    </a:r>
                    <a:r>
                      <a:rPr lang="ru-RU" dirty="0"/>
                      <a:t>
25%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C6-4F59-9A81-3012AD240F40}"/>
                </c:ext>
              </c:extLst>
            </c:dLbl>
            <c:dLbl>
              <c:idx val="2"/>
              <c:layout>
                <c:manualLayout>
                  <c:x val="-0.1679926212053682"/>
                  <c:y val="-0.2342295405926960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32546091369966"/>
                      <c:h val="0.423195855731129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1C6-4F59-9A81-3012AD240F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Пенсионное обеспечение
</c:v>
                </c:pt>
                <c:pt idx="1">
                  <c:v>Социальное обеспечение населения
</c:v>
                </c:pt>
                <c:pt idx="2">
                  <c:v>Охрана семьи и детства
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17</c:v>
                </c:pt>
                <c:pt idx="1">
                  <c:v>49.2</c:v>
                </c:pt>
                <c:pt idx="2">
                  <c:v>133.69999999999999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C6-4F59-9A81-3012AD240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56751973254909"/>
          <c:y val="0.13717611623399867"/>
          <c:w val="0.46861742542750134"/>
          <c:h val="0.80893326667407361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74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01527710708743"/>
          <c:y val="0.16648005537769317"/>
          <c:w val="0.46861742542750134"/>
          <c:h val="0.8089332666740738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D8C9-49B6-AFEF-E02A41623625}"/>
              </c:ext>
            </c:extLst>
          </c:dPt>
          <c:dLbls>
            <c:dLbl>
              <c:idx val="0"/>
              <c:layout>
                <c:manualLayout>
                  <c:x val="2.7028080120572937E-3"/>
                  <c:y val="-0.31844463081337848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2395" b="1" i="0" u="none" strike="noStrike" baseline="0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1 583,8</a:t>
                    </a:r>
                    <a:r>
                      <a:rPr lang="ru-RU" sz="2395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  <a:cs typeface="Times New Roman"/>
                      </a:rPr>
                      <a:t>  </a:t>
                    </a:r>
                    <a:r>
                      <a:rPr lang="ru-RU" sz="1795" b="0" i="0" u="none" strike="noStrike" baseline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(100%)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C9-49B6-AFEF-E02A41623625}"/>
                </c:ext>
              </c:extLst>
            </c:dLbl>
            <c:spPr>
              <a:noFill/>
              <a:ln w="25404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Физическая культура</c:v>
                </c:pt>
              </c:strCache>
            </c:strRef>
          </c:cat>
          <c:val>
            <c:numRef>
              <c:f>Лист1!$B$2</c:f>
              <c:numCache>
                <c:formatCode>#,##0.0_ ;[Red]\-#,##0.0\ </c:formatCode>
                <c:ptCount val="1"/>
                <c:pt idx="0">
                  <c:v>604.79999999999995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C9-49B6-AFEF-E02A416236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4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59554095098576"/>
          <c:y val="0.22487084768359067"/>
          <c:w val="0.49484775933921987"/>
          <c:h val="0.7266275969336748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4154872190551713"/>
                  <c:y val="-0.229759894036497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72741628130153"/>
                      <c:h val="0.361834415411915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7D2-4E09-9D4B-9976DBA28F04}"/>
                </c:ext>
              </c:extLst>
            </c:dLbl>
            <c:dLbl>
              <c:idx val="1"/>
              <c:layout>
                <c:manualLayout>
                  <c:x val="-0.24498794221641021"/>
                  <c:y val="-0.109859981650192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D2-4E09-9D4B-9976DBA28F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Телевидение и радиовещание</c:v>
                </c:pt>
                <c:pt idx="1">
                  <c:v>Периодическая печать и издательства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18.2</c:v>
                </c:pt>
                <c:pt idx="1">
                  <c:v>47.8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D2-4E09-9D4B-9976DBA28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10">
          <a:noFill/>
        </a:ln>
      </c:spPr>
    </c:plotArea>
    <c:plotVisOnly val="1"/>
    <c:dispBlanksAs val="zero"/>
    <c:showDLblsOverMax val="0"/>
  </c:chart>
  <c:txPr>
    <a:bodyPr/>
    <a:lstStyle/>
    <a:p>
      <a:pPr>
        <a:defRPr sz="1794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(ожидаемое)</c:v>
                </c:pt>
                <c:pt idx="2">
                  <c:v>2023 год (план)</c:v>
                </c:pt>
                <c:pt idx="3">
                  <c:v>2024 год (план)</c:v>
                </c:pt>
                <c:pt idx="4">
                  <c:v>2025 год (план)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9056.42</c:v>
                </c:pt>
                <c:pt idx="1">
                  <c:v>11956.15</c:v>
                </c:pt>
                <c:pt idx="2">
                  <c:v>13378.7</c:v>
                </c:pt>
                <c:pt idx="3">
                  <c:v>12685.82</c:v>
                </c:pt>
                <c:pt idx="4">
                  <c:v>11040.35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C8-4449-8A08-E2FFEC097EB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7.716049382715992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C8-4449-8A08-E2FFEC097EB3}"/>
                </c:ext>
              </c:extLst>
            </c:dLbl>
            <c:dLbl>
              <c:idx val="4"/>
              <c:layout>
                <c:manualLayout>
                  <c:x val="6.1728395061728392E-3"/>
                  <c:y val="2.8060332808802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5C8-4449-8A08-E2FFEC097E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(ожидаемое)</c:v>
                </c:pt>
                <c:pt idx="2">
                  <c:v>2023 год (план)</c:v>
                </c:pt>
                <c:pt idx="3">
                  <c:v>2024 год (план)</c:v>
                </c:pt>
                <c:pt idx="4">
                  <c:v>2025 год (план)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52.08</c:v>
                </c:pt>
                <c:pt idx="1">
                  <c:v>63.85</c:v>
                </c:pt>
                <c:pt idx="2">
                  <c:v>179.21</c:v>
                </c:pt>
                <c:pt idx="3">
                  <c:v>443.44</c:v>
                </c:pt>
                <c:pt idx="4">
                  <c:v>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5C8-4449-8A08-E2FFEC097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5516144"/>
        <c:axId val="495512224"/>
        <c:axId val="0"/>
      </c:bar3DChart>
      <c:catAx>
        <c:axId val="495516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5512224"/>
        <c:crosses val="autoZero"/>
        <c:auto val="1"/>
        <c:lblAlgn val="ctr"/>
        <c:lblOffset val="100"/>
        <c:noMultiLvlLbl val="0"/>
      </c:catAx>
      <c:valAx>
        <c:axId val="49551222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5516144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348278102664063E-3"/>
                  <c:y val="-0.35917225995269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71-434C-877E-C26CE1945378}"/>
                </c:ext>
              </c:extLst>
            </c:dLbl>
            <c:dLbl>
              <c:idx val="1"/>
              <c:layout>
                <c:manualLayout>
                  <c:x val="1.2690607192512591E-2"/>
                  <c:y val="-0.410285583022651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198383566874445E-2"/>
                      <c:h val="6.10064273368532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171-434C-877E-C26CE1945378}"/>
                </c:ext>
              </c:extLst>
            </c:dLbl>
            <c:dLbl>
              <c:idx val="2"/>
              <c:layout>
                <c:manualLayout>
                  <c:x val="3.9597811677882606E-3"/>
                  <c:y val="-0.341653978337561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71-434C-877E-C26CE1945378}"/>
                </c:ext>
              </c:extLst>
            </c:dLbl>
            <c:dLbl>
              <c:idx val="3"/>
              <c:layout>
                <c:manualLayout>
                  <c:x val="1.0727907255180923E-2"/>
                  <c:y val="-0.388930146195049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71-434C-877E-C26CE1945378}"/>
                </c:ext>
              </c:extLst>
            </c:dLbl>
            <c:dLbl>
              <c:idx val="4"/>
              <c:layout>
                <c:manualLayout>
                  <c:x val="1.2508184096049738E-2"/>
                  <c:y val="-0.434594015965439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71-434C-877E-C26CE1945378}"/>
                </c:ext>
              </c:extLst>
            </c:dLbl>
            <c:dLbl>
              <c:idx val="5"/>
              <c:layout>
                <c:manualLayout>
                  <c:x val="1.2508122157245083E-2"/>
                  <c:y val="-0.291827461211561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171-434C-877E-C26CE19453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факт</c:v>
                </c:pt>
                <c:pt idx="1">
                  <c:v>2022 год 
план</c:v>
                </c:pt>
                <c:pt idx="2">
                  <c:v>2023 год 
прогноз</c:v>
                </c:pt>
                <c:pt idx="3">
                  <c:v>2024  год 
прогноз</c:v>
                </c:pt>
                <c:pt idx="4">
                  <c:v>2025 год  
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350</c:v>
                </c:pt>
                <c:pt idx="1">
                  <c:v>470</c:v>
                </c:pt>
                <c:pt idx="2">
                  <c:v>377.8</c:v>
                </c:pt>
                <c:pt idx="3">
                  <c:v>422.9</c:v>
                </c:pt>
                <c:pt idx="4">
                  <c:v>490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171-434C-877E-C26CE1945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5545784"/>
        <c:axId val="265546176"/>
        <c:axId val="0"/>
      </c:bar3DChart>
      <c:catAx>
        <c:axId val="265545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65546176"/>
        <c:crosses val="autoZero"/>
        <c:auto val="1"/>
        <c:lblAlgn val="ctr"/>
        <c:lblOffset val="100"/>
        <c:noMultiLvlLbl val="0"/>
      </c:catAx>
      <c:valAx>
        <c:axId val="265546176"/>
        <c:scaling>
          <c:orientation val="minMax"/>
          <c:max val="60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65545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021487694685728E-2"/>
          <c:y val="1.8312281541367197E-2"/>
          <c:w val="0.91779390174938336"/>
          <c:h val="0.8818464615042772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38135701606661E-2"/>
                  <c:y val="-0.28506362540914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EE-437C-97B1-A91C9DB42C90}"/>
                </c:ext>
              </c:extLst>
            </c:dLbl>
            <c:dLbl>
              <c:idx val="1"/>
              <c:layout>
                <c:manualLayout>
                  <c:x val="5.7633815506453719E-3"/>
                  <c:y val="-0.302072632955312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EE-437C-97B1-A91C9DB42C90}"/>
                </c:ext>
              </c:extLst>
            </c:dLbl>
            <c:dLbl>
              <c:idx val="2"/>
              <c:layout>
                <c:manualLayout>
                  <c:x val="7.2513116599890572E-3"/>
                  <c:y val="-0.315546776853853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EE-437C-97B1-A91C9DB42C90}"/>
                </c:ext>
              </c:extLst>
            </c:dLbl>
            <c:dLbl>
              <c:idx val="3"/>
              <c:layout>
                <c:manualLayout>
                  <c:x val="1.5568642580539012E-2"/>
                  <c:y val="-0.342495064650936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EE-437C-97B1-A91C9DB42C90}"/>
                </c:ext>
              </c:extLst>
            </c:dLbl>
            <c:dLbl>
              <c:idx val="4"/>
              <c:layout>
                <c:manualLayout>
                  <c:x val="9.259289875105008E-3"/>
                  <c:y val="-0.364480015041063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4EE-437C-97B1-A91C9DB42C90}"/>
                </c:ext>
              </c:extLst>
            </c:dLbl>
            <c:dLbl>
              <c:idx val="5"/>
              <c:layout>
                <c:manualLayout>
                  <c:x val="9.2592592592592587E-3"/>
                  <c:y val="-0.448965324940863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4EE-437C-97B1-A91C9DB42C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факт</c:v>
                </c:pt>
                <c:pt idx="1">
                  <c:v>2022 год 
план</c:v>
                </c:pt>
                <c:pt idx="2">
                  <c:v>2023  год 
прогноз</c:v>
                </c:pt>
                <c:pt idx="3">
                  <c:v>2024 год 
прогноз</c:v>
                </c:pt>
                <c:pt idx="4">
                  <c:v>2025 год 
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45.87</c:v>
                </c:pt>
                <c:pt idx="1">
                  <c:v>47.83</c:v>
                </c:pt>
                <c:pt idx="2">
                  <c:v>49.2</c:v>
                </c:pt>
                <c:pt idx="3">
                  <c:v>50.68</c:v>
                </c:pt>
                <c:pt idx="4">
                  <c:v>52.31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4EE-437C-97B1-A91C9DB42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5548136"/>
        <c:axId val="265541080"/>
        <c:axId val="0"/>
      </c:bar3DChart>
      <c:catAx>
        <c:axId val="265548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65541080"/>
        <c:crosses val="autoZero"/>
        <c:auto val="1"/>
        <c:lblAlgn val="ctr"/>
        <c:lblOffset val="100"/>
        <c:noMultiLvlLbl val="0"/>
      </c:catAx>
      <c:valAx>
        <c:axId val="265541080"/>
        <c:scaling>
          <c:orientation val="minMax"/>
          <c:max val="60"/>
          <c:min val="3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spPr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65548136"/>
        <c:crosses val="autoZero"/>
        <c:crossBetween val="between"/>
      </c:valAx>
      <c:spPr>
        <a:ln w="127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130849837995705E-2"/>
          <c:y val="2.0062098363339744E-2"/>
          <c:w val="0.79675193094487073"/>
          <c:h val="0.839202076962208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6.1345840800297547E-3"/>
                  <c:y val="-2.0885837246153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A61-42B7-AF25-11D941BB978B}"/>
                </c:ext>
              </c:extLst>
            </c:dLbl>
            <c:dLbl>
              <c:idx val="1"/>
              <c:layout>
                <c:manualLayout>
                  <c:x val="-1.3802814180066949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61-42B7-AF25-11D941BB978B}"/>
                </c:ext>
              </c:extLst>
            </c:dLbl>
            <c:dLbl>
              <c:idx val="2"/>
              <c:layout>
                <c:manualLayout>
                  <c:x val="-2.6071982340126459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A61-42B7-AF25-11D941BB978B}"/>
                </c:ext>
              </c:extLst>
            </c:dLbl>
            <c:dLbl>
              <c:idx val="3"/>
              <c:layout>
                <c:manualLayout>
                  <c:x val="-3.3642748216431699E-2"/>
                  <c:y val="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61-42B7-AF25-11D941BB978B}"/>
                </c:ext>
              </c:extLst>
            </c:dLbl>
            <c:dLbl>
              <c:idx val="4"/>
              <c:layout>
                <c:manualLayout>
                  <c:x val="-2.592579652109098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A61-42B7-AF25-11D941BB978B}"/>
                </c:ext>
              </c:extLst>
            </c:dLbl>
            <c:dLbl>
              <c:idx val="5"/>
              <c:layout>
                <c:manualLayout>
                  <c:x val="-1.8160119944021055E-2"/>
                  <c:y val="-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A61-42B7-AF25-11D941BB978B}"/>
                </c:ext>
              </c:extLst>
            </c:dLbl>
            <c:dLbl>
              <c:idx val="6"/>
              <c:layout>
                <c:manualLayout>
                  <c:x val="-1.1952451170538147E-2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A61-42B7-AF25-11D941BB97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2019 год исполнение</c:v>
                </c:pt>
                <c:pt idx="1">
                  <c:v>2020 год исполнение</c:v>
                </c:pt>
                <c:pt idx="2">
                  <c:v>2021 год исполнение</c:v>
                </c:pt>
                <c:pt idx="3">
                  <c:v>2022 год 
ожидаемое исполнение</c:v>
                </c:pt>
                <c:pt idx="4">
                  <c:v>2023 год 
прогноз</c:v>
                </c:pt>
                <c:pt idx="5">
                  <c:v>2024 год 
прогноз</c:v>
                </c:pt>
                <c:pt idx="6">
                  <c:v>2025 год прогноз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\ ##0.0">
                  <c:v>9044.1</c:v>
                </c:pt>
                <c:pt idx="1">
                  <c:v>8598.6</c:v>
                </c:pt>
                <c:pt idx="2" formatCode="#\ ##0.0">
                  <c:v>9052.5</c:v>
                </c:pt>
                <c:pt idx="3" formatCode="#\ ##0.0">
                  <c:v>11193.8</c:v>
                </c:pt>
                <c:pt idx="4" formatCode="#\ ##0.0">
                  <c:v>13007.9</c:v>
                </c:pt>
                <c:pt idx="5" formatCode="#\ ##0.0">
                  <c:v>12779.3</c:v>
                </c:pt>
                <c:pt idx="6" formatCode="#\ ##0.0">
                  <c:v>11937.4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A61-42B7-AF25-11D941BB978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2.1471044280104171E-2"/>
                  <c:y val="-2.552713441196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A61-42B7-AF25-11D941BB978B}"/>
                </c:ext>
              </c:extLst>
            </c:dLbl>
            <c:dLbl>
              <c:idx val="1"/>
              <c:layout>
                <c:manualLayout>
                  <c:x val="3.52738584601710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A61-42B7-AF25-11D941BB978B}"/>
                </c:ext>
              </c:extLst>
            </c:dLbl>
            <c:dLbl>
              <c:idx val="2"/>
              <c:layout>
                <c:manualLayout>
                  <c:x val="1.2269168160059509E-2"/>
                  <c:y val="-1.063618313489060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A61-42B7-AF25-11D941BB978B}"/>
                </c:ext>
              </c:extLst>
            </c:dLbl>
            <c:dLbl>
              <c:idx val="3"/>
              <c:layout>
                <c:manualLayout>
                  <c:x val="1.3631082766698058E-3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A61-42B7-AF25-11D941BB978B}"/>
                </c:ext>
              </c:extLst>
            </c:dLbl>
            <c:dLbl>
              <c:idx val="4"/>
              <c:layout>
                <c:manualLayout>
                  <c:x val="2.45383363201189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A61-42B7-AF25-11D941BB978B}"/>
                </c:ext>
              </c:extLst>
            </c:dLbl>
            <c:dLbl>
              <c:idx val="5"/>
              <c:layout>
                <c:manualLayout>
                  <c:x val="2.6071982340126348E-2"/>
                  <c:y val="-1.6244540080341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A61-42B7-AF25-11D941BB978B}"/>
                </c:ext>
              </c:extLst>
            </c:dLbl>
            <c:dLbl>
              <c:idx val="6"/>
              <c:layout>
                <c:manualLayout>
                  <c:x val="4.7494281362661435E-2"/>
                  <c:y val="2.5527134411965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A61-42B7-AF25-11D941BB97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2019 год исполнение</c:v>
                </c:pt>
                <c:pt idx="1">
                  <c:v>2020 год исполнение</c:v>
                </c:pt>
                <c:pt idx="2">
                  <c:v>2021 год исполнение</c:v>
                </c:pt>
                <c:pt idx="3">
                  <c:v>2022 год 
ожидаемое исполнение</c:v>
                </c:pt>
                <c:pt idx="4">
                  <c:v>2023 год 
прогноз</c:v>
                </c:pt>
                <c:pt idx="5">
                  <c:v>2024 год 
прогноз</c:v>
                </c:pt>
                <c:pt idx="6">
                  <c:v>2025 год прогноз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 formatCode="#\ ##0.0">
                  <c:v>9365</c:v>
                </c:pt>
                <c:pt idx="1">
                  <c:v>8139.5</c:v>
                </c:pt>
                <c:pt idx="2" formatCode="#\ ##0.0">
                  <c:v>9108.5</c:v>
                </c:pt>
                <c:pt idx="3" formatCode="#\ ##0.0">
                  <c:v>12020</c:v>
                </c:pt>
                <c:pt idx="4" formatCode="#\ ##0.0">
                  <c:v>13557.9</c:v>
                </c:pt>
                <c:pt idx="5" formatCode="#\ ##0.0">
                  <c:v>13129.3</c:v>
                </c:pt>
                <c:pt idx="6" formatCode="#\ ##0.0">
                  <c:v>11737.4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A61-42B7-AF25-11D941BB978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299079503795309E-2"/>
                  <c:y val="2.0886385430858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A61-42B7-AF25-11D941BB978B}"/>
                </c:ext>
              </c:extLst>
            </c:dLbl>
            <c:dLbl>
              <c:idx val="1"/>
              <c:layout>
                <c:manualLayout>
                  <c:x val="2.9480336063828168E-2"/>
                  <c:y val="2.3206668557294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A61-42B7-AF25-11D941BB978B}"/>
                </c:ext>
              </c:extLst>
            </c:dLbl>
            <c:dLbl>
              <c:idx val="2"/>
              <c:layout>
                <c:manualLayout>
                  <c:x val="3.0672920400148775E-2"/>
                  <c:y val="3.248926288891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A61-42B7-AF25-11D941BB978B}"/>
                </c:ext>
              </c:extLst>
            </c:dLbl>
            <c:dLbl>
              <c:idx val="3"/>
              <c:layout>
                <c:manualLayout>
                  <c:x val="3.8341150500185966E-2"/>
                  <c:y val="3.945175682234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A61-42B7-AF25-11D941BB978B}"/>
                </c:ext>
              </c:extLst>
            </c:dLbl>
            <c:dLbl>
              <c:idx val="4"/>
              <c:layout>
                <c:manualLayout>
                  <c:x val="4.1408442540200846E-2"/>
                  <c:y val="3.4810276928294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A61-42B7-AF25-11D941BB978B}"/>
                </c:ext>
              </c:extLst>
            </c:dLbl>
            <c:dLbl>
              <c:idx val="5"/>
              <c:layout>
                <c:manualLayout>
                  <c:x val="2.3004690300111468E-2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A61-42B7-AF25-11D941BB978B}"/>
                </c:ext>
              </c:extLst>
            </c:dLbl>
            <c:dLbl>
              <c:idx val="6"/>
              <c:layout>
                <c:manualLayout>
                  <c:x val="2.3004690300111468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A61-42B7-AF25-11D941BB97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2019 год исполнение</c:v>
                </c:pt>
                <c:pt idx="1">
                  <c:v>2020 год исполнение</c:v>
                </c:pt>
                <c:pt idx="2">
                  <c:v>2021 год исполнение</c:v>
                </c:pt>
                <c:pt idx="3">
                  <c:v>2022 год 
ожидаемое исполнение</c:v>
                </c:pt>
                <c:pt idx="4">
                  <c:v>2023 год 
прогноз</c:v>
                </c:pt>
                <c:pt idx="5">
                  <c:v>2024 год 
прогноз</c:v>
                </c:pt>
                <c:pt idx="6">
                  <c:v>2025 год прогноз</c:v>
                </c:pt>
              </c:strCache>
            </c:strRef>
          </c:cat>
          <c:val>
            <c:numRef>
              <c:f>Лист1!$D$2:$D$8</c:f>
              <c:numCache>
                <c:formatCode>#\ ##0.0</c:formatCode>
                <c:ptCount val="7"/>
                <c:pt idx="0">
                  <c:v>-320.89999999999964</c:v>
                </c:pt>
                <c:pt idx="1">
                  <c:v>459.10000000000036</c:v>
                </c:pt>
                <c:pt idx="2">
                  <c:v>-56</c:v>
                </c:pt>
                <c:pt idx="3">
                  <c:v>-826.20000000000073</c:v>
                </c:pt>
                <c:pt idx="4">
                  <c:v>-550</c:v>
                </c:pt>
                <c:pt idx="5">
                  <c:v>-350</c:v>
                </c:pt>
                <c:pt idx="6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7A61-42B7-AF25-11D941BB9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1894280"/>
        <c:axId val="491895848"/>
        <c:axId val="0"/>
      </c:bar3DChart>
      <c:catAx>
        <c:axId val="491894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1895848"/>
        <c:crossesAt val="0"/>
        <c:auto val="1"/>
        <c:lblAlgn val="ctr"/>
        <c:lblOffset val="100"/>
        <c:noMultiLvlLbl val="0"/>
      </c:catAx>
      <c:valAx>
        <c:axId val="491895848"/>
        <c:scaling>
          <c:orientation val="minMax"/>
          <c:max val="14000"/>
          <c:min val="-65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1894280"/>
        <c:crosses val="autoZero"/>
        <c:crossBetween val="between"/>
        <c:majorUnit val="1000"/>
        <c:minorUnit val="200"/>
      </c:valAx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575732326037845E-2"/>
          <c:y val="2.9344692694963717E-2"/>
          <c:w val="0.80429829515204054"/>
          <c:h val="0.839202076962208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4.6252985290314869E-3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71-4D66-9ACA-83B7A270B27D}"/>
                </c:ext>
              </c:extLst>
            </c:dLbl>
            <c:dLbl>
              <c:idx val="1"/>
              <c:layout>
                <c:manualLayout>
                  <c:x val="-1.5312091186358174E-2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71-4D66-9ACA-83B7A270B27D}"/>
                </c:ext>
              </c:extLst>
            </c:dLbl>
            <c:dLbl>
              <c:idx val="2"/>
              <c:layout>
                <c:manualLayout>
                  <c:x val="-3.2109102853709423E-2"/>
                  <c:y val="-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71-4D66-9ACA-83B7A270B27D}"/>
                </c:ext>
              </c:extLst>
            </c:dLbl>
            <c:dLbl>
              <c:idx val="3"/>
              <c:layout>
                <c:manualLayout>
                  <c:x val="-3.3642748216431699E-2"/>
                  <c:y val="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71-4D66-9ACA-83B7A270B27D}"/>
                </c:ext>
              </c:extLst>
            </c:dLbl>
            <c:dLbl>
              <c:idx val="4"/>
              <c:layout>
                <c:manualLayout>
                  <c:x val="-4.1018625739667476E-2"/>
                  <c:y val="2.0885837246153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671-4D66-9ACA-83B7A270B27D}"/>
                </c:ext>
              </c:extLst>
            </c:dLbl>
            <c:dLbl>
              <c:idx val="5"/>
              <c:layout>
                <c:manualLayout>
                  <c:x val="-1.2122988256590568E-2"/>
                  <c:y val="-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71-4D66-9ACA-83B7A270B27D}"/>
                </c:ext>
              </c:extLst>
            </c:dLbl>
            <c:dLbl>
              <c:idx val="6"/>
              <c:layout>
                <c:manualLayout>
                  <c:x val="-1.1952451170538147E-2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671-4D66-9ACA-83B7A270B27D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2020 год исполнение</c:v>
                </c:pt>
                <c:pt idx="1">
                  <c:v>2021 год исполнение</c:v>
                </c:pt>
                <c:pt idx="2">
                  <c:v>2022 год 
ожидаемое исполнение</c:v>
                </c:pt>
                <c:pt idx="3">
                  <c:v>2023 год 
прогноз</c:v>
                </c:pt>
                <c:pt idx="4">
                  <c:v>2024 год 
прогноз</c:v>
                </c:pt>
                <c:pt idx="5">
                  <c:v>2025 год прогноз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 formatCode="General">
                  <c:v>8598.6</c:v>
                </c:pt>
                <c:pt idx="1">
                  <c:v>9052.5</c:v>
                </c:pt>
                <c:pt idx="2">
                  <c:v>11193.8</c:v>
                </c:pt>
                <c:pt idx="3">
                  <c:v>13007.9</c:v>
                </c:pt>
                <c:pt idx="4">
                  <c:v>12779.3</c:v>
                </c:pt>
                <c:pt idx="5">
                  <c:v>11937.4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671-4D66-9ACA-83B7A270B2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3.2036015531115472E-2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671-4D66-9ACA-83B7A270B27D}"/>
                </c:ext>
              </c:extLst>
            </c:dLbl>
            <c:dLbl>
              <c:idx val="1"/>
              <c:layout>
                <c:manualLayout>
                  <c:x val="3.52738584601710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671-4D66-9ACA-83B7A270B27D}"/>
                </c:ext>
              </c:extLst>
            </c:dLbl>
            <c:dLbl>
              <c:idx val="2"/>
              <c:layout>
                <c:manualLayout>
                  <c:x val="1.8306294589208842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671-4D66-9ACA-83B7A270B27D}"/>
                </c:ext>
              </c:extLst>
            </c:dLbl>
            <c:dLbl>
              <c:idx val="3"/>
              <c:layout>
                <c:manualLayout>
                  <c:x val="1.3631082766698058E-3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671-4D66-9ACA-83B7A270B27D}"/>
                </c:ext>
              </c:extLst>
            </c:dLbl>
            <c:dLbl>
              <c:idx val="4"/>
              <c:layout>
                <c:manualLayout>
                  <c:x val="2.45383363201189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671-4D66-9ACA-83B7A270B27D}"/>
                </c:ext>
              </c:extLst>
            </c:dLbl>
            <c:dLbl>
              <c:idx val="5"/>
              <c:layout>
                <c:manualLayout>
                  <c:x val="4.8711214994143395E-2"/>
                  <c:y val="1.624454008034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671-4D66-9ACA-83B7A270B27D}"/>
                </c:ext>
              </c:extLst>
            </c:dLbl>
            <c:dLbl>
              <c:idx val="6"/>
              <c:layout>
                <c:manualLayout>
                  <c:x val="4.7494281362661435E-2"/>
                  <c:y val="2.5527134411965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671-4D66-9ACA-83B7A270B27D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2020 год исполнение</c:v>
                </c:pt>
                <c:pt idx="1">
                  <c:v>2021 год исполнение</c:v>
                </c:pt>
                <c:pt idx="2">
                  <c:v>2022 год 
ожидаемое исполнение</c:v>
                </c:pt>
                <c:pt idx="3">
                  <c:v>2023 год 
прогноз</c:v>
                </c:pt>
                <c:pt idx="4">
                  <c:v>2024 год 
прогноз</c:v>
                </c:pt>
                <c:pt idx="5">
                  <c:v>2025 год прогноз</c:v>
                </c:pt>
              </c:strCache>
            </c:strRef>
          </c:cat>
          <c:val>
            <c:numRef>
              <c:f>Лист1!$C$2:$C$7</c:f>
              <c:numCache>
                <c:formatCode>#\ ##0.0</c:formatCode>
                <c:ptCount val="6"/>
                <c:pt idx="0" formatCode="General">
                  <c:v>8139.5</c:v>
                </c:pt>
                <c:pt idx="1">
                  <c:v>9108.5</c:v>
                </c:pt>
                <c:pt idx="2">
                  <c:v>12020</c:v>
                </c:pt>
                <c:pt idx="3">
                  <c:v>13557.9</c:v>
                </c:pt>
                <c:pt idx="4">
                  <c:v>13129.3</c:v>
                </c:pt>
                <c:pt idx="5">
                  <c:v>11737.4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5671-4D66-9ACA-83B7A270B27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8975426571440765E-3"/>
                  <c:y val="9.28314251632851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671-4D66-9ACA-83B7A270B27D}"/>
                </c:ext>
              </c:extLst>
            </c:dLbl>
            <c:dLbl>
              <c:idx val="1"/>
              <c:layout>
                <c:manualLayout>
                  <c:x val="2.8013811563247937E-4"/>
                  <c:y val="1.1603973827469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671-4D66-9ACA-83B7A270B27D}"/>
                </c:ext>
              </c:extLst>
            </c:dLbl>
            <c:dLbl>
              <c:idx val="2"/>
              <c:layout>
                <c:manualLayout>
                  <c:x val="3.2182190176303263E-2"/>
                  <c:y val="4.1772039948777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671-4D66-9ACA-83B7A270B27D}"/>
                </c:ext>
              </c:extLst>
            </c:dLbl>
            <c:dLbl>
              <c:idx val="3"/>
              <c:layout>
                <c:manualLayout>
                  <c:x val="3.8341150500185966E-2"/>
                  <c:y val="3.945175682234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671-4D66-9ACA-83B7A270B27D}"/>
                </c:ext>
              </c:extLst>
            </c:dLbl>
            <c:dLbl>
              <c:idx val="4"/>
              <c:layout>
                <c:manualLayout>
                  <c:x val="4.1408424793501576E-2"/>
                  <c:y val="1.1603973827469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671-4D66-9ACA-83B7A270B27D}"/>
                </c:ext>
              </c:extLst>
            </c:dLbl>
            <c:dLbl>
              <c:idx val="5"/>
              <c:layout>
                <c:manualLayout>
                  <c:x val="3.6543661296935948E-4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671-4D66-9ACA-83B7A270B27D}"/>
                </c:ext>
              </c:extLst>
            </c:dLbl>
            <c:dLbl>
              <c:idx val="6"/>
              <c:layout>
                <c:manualLayout>
                  <c:x val="2.3004690300111468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671-4D66-9ACA-83B7A270B2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2020 год исполнение</c:v>
                </c:pt>
                <c:pt idx="1">
                  <c:v>2021 год исполнение</c:v>
                </c:pt>
                <c:pt idx="2">
                  <c:v>2022 год 
ожидаемое исполнение</c:v>
                </c:pt>
                <c:pt idx="3">
                  <c:v>2023 год 
прогноз</c:v>
                </c:pt>
                <c:pt idx="4">
                  <c:v>2024 год 
прогноз</c:v>
                </c:pt>
                <c:pt idx="5">
                  <c:v>2025 год прогноз</c:v>
                </c:pt>
              </c:strCache>
            </c:strRef>
          </c:cat>
          <c:val>
            <c:numRef>
              <c:f>Лист1!$D$2:$D$7</c:f>
              <c:numCache>
                <c:formatCode>#\ ##0.0</c:formatCode>
                <c:ptCount val="6"/>
                <c:pt idx="0">
                  <c:v>459.10000000000036</c:v>
                </c:pt>
                <c:pt idx="1">
                  <c:v>-56</c:v>
                </c:pt>
                <c:pt idx="2">
                  <c:v>-826.20000000000073</c:v>
                </c:pt>
                <c:pt idx="3">
                  <c:v>-550</c:v>
                </c:pt>
                <c:pt idx="4">
                  <c:v>-350</c:v>
                </c:pt>
                <c:pt idx="5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5671-4D66-9ACA-83B7A270B27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объем муниципального долга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024154049108554E-2"/>
                  <c:y val="6.96194574871789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671-4D66-9ACA-83B7A270B27D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2020 год исполнение</c:v>
                </c:pt>
                <c:pt idx="1">
                  <c:v>2021 год исполнение</c:v>
                </c:pt>
                <c:pt idx="2">
                  <c:v>2022 год 
ожидаемое исполнение</c:v>
                </c:pt>
                <c:pt idx="3">
                  <c:v>2023 год 
прогноз</c:v>
                </c:pt>
                <c:pt idx="4">
                  <c:v>2024 год 
прогноз</c:v>
                </c:pt>
                <c:pt idx="5">
                  <c:v>2025 год прогноз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680.3</c:v>
                </c:pt>
                <c:pt idx="1">
                  <c:v>649.9</c:v>
                </c:pt>
                <c:pt idx="2">
                  <c:v>1149.9000000000001</c:v>
                </c:pt>
                <c:pt idx="3">
                  <c:v>1579.9</c:v>
                </c:pt>
                <c:pt idx="4">
                  <c:v>1784</c:v>
                </c:pt>
                <c:pt idx="5">
                  <c:v>1584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5671-4D66-9ACA-83B7A270B2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1893888"/>
        <c:axId val="491894672"/>
        <c:axId val="0"/>
      </c:bar3DChart>
      <c:catAx>
        <c:axId val="49189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1894672"/>
        <c:crossesAt val="0"/>
        <c:auto val="1"/>
        <c:lblAlgn val="ctr"/>
        <c:lblOffset val="100"/>
        <c:noMultiLvlLbl val="0"/>
      </c:catAx>
      <c:valAx>
        <c:axId val="491894672"/>
        <c:scaling>
          <c:orientation val="minMax"/>
          <c:max val="14000"/>
          <c:min val="-65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1893888"/>
        <c:crosses val="autoZero"/>
        <c:crossBetween val="between"/>
        <c:majorUnit val="1000"/>
        <c:minorUnit val="200"/>
      </c:valAx>
    </c:plotArea>
    <c:legend>
      <c:legendPos val="r"/>
      <c:layout>
        <c:manualLayout>
          <c:xMode val="edge"/>
          <c:yMode val="edge"/>
          <c:x val="0.86444089901691834"/>
          <c:y val="0.27648865038387549"/>
          <c:w val="0.12855097652967334"/>
          <c:h val="0.40525102473994118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Верхний предел муниципального долга на </a:t>
            </a:r>
            <a:r>
              <a:rPr lang="ru-RU" sz="1800" dirty="0" smtClean="0"/>
              <a:t>01.01.2024</a:t>
            </a:r>
            <a:endParaRPr lang="ru-RU" sz="1800" dirty="0"/>
          </a:p>
        </c:rich>
      </c:tx>
      <c:layout>
        <c:manualLayout>
          <c:xMode val="edge"/>
          <c:yMode val="edge"/>
          <c:x val="0.16709487702926024"/>
          <c:y val="0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Верхний предел муниципального долга на 01.01.2024</c:v>
                </c:pt>
              </c:strCache>
            </c:strRef>
          </c:tx>
          <c:dLbls>
            <c:dLbl>
              <c:idx val="0"/>
              <c:layout>
                <c:manualLayout>
                  <c:x val="0.23302481287061338"/>
                  <c:y val="2.5254520475425996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b="0"/>
                    </a:pPr>
                    <a:r>
                      <a:rPr lang="ru-RU" b="0" dirty="0"/>
                      <a:t>Муниципальные гарантии
 145,9
9%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808641975308638"/>
                      <c:h val="0.283689964697008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B13-49BF-987A-43905EE8ADB0}"/>
                </c:ext>
              </c:extLst>
            </c:dLbl>
            <c:dLbl>
              <c:idx val="1"/>
              <c:layout>
                <c:manualLayout>
                  <c:x val="-0.22839506172839505"/>
                  <c:y val="-5.19115052225361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0"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300148245358219"/>
                      <c:h val="0.271624021589222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B13-49BF-987A-43905EE8ADB0}"/>
                </c:ext>
              </c:extLst>
            </c:dLbl>
            <c:dLbl>
              <c:idx val="2"/>
              <c:layout>
                <c:manualLayout>
                  <c:x val="0.22530864197530864"/>
                  <c:y val="-0.1739740634145845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82-44A5-9CBF-21349AB160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Муниципальные гарантии</c:v>
                </c:pt>
                <c:pt idx="1">
                  <c:v>Коммерческий кредит</c:v>
                </c:pt>
                <c:pt idx="2">
                  <c:v>Бюджетный кредит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145.9</c:v>
                </c:pt>
                <c:pt idx="1">
                  <c:v>1324.1</c:v>
                </c:pt>
                <c:pt idx="2">
                  <c:v>109.9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13-49BF-987A-43905EE8AD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8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210"/>
      <c:rotY val="0"/>
      <c:depthPercent val="1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449140681899531E-2"/>
          <c:y val="2.855546244064237E-2"/>
          <c:w val="0.85288092989667796"/>
          <c:h val="0.9313803338988817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5299.6</c:v>
                </c:pt>
                <c:pt idx="1">
                  <c:v>5857.1</c:v>
                </c:pt>
                <c:pt idx="2">
                  <c:v>6350.2</c:v>
                </c:pt>
                <c:pt idx="3">
                  <c:v>6662.1</c:v>
                </c:pt>
                <c:pt idx="4">
                  <c:v>6915.6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6A-4363-B6B7-22502A64194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3752.8</c:v>
                </c:pt>
                <c:pt idx="1">
                  <c:v>5336.7</c:v>
                </c:pt>
                <c:pt idx="2">
                  <c:v>6657.7</c:v>
                </c:pt>
                <c:pt idx="3">
                  <c:v>6117.2</c:v>
                </c:pt>
                <c:pt idx="4">
                  <c:v>5021.8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6A-4363-B6B7-22502A641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1893496"/>
        <c:axId val="491899376"/>
        <c:axId val="0"/>
      </c:bar3DChart>
      <c:catAx>
        <c:axId val="4918934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1899376"/>
        <c:crosses val="autoZero"/>
        <c:auto val="1"/>
        <c:lblAlgn val="ctr"/>
        <c:lblOffset val="100"/>
        <c:noMultiLvlLbl val="0"/>
      </c:catAx>
      <c:valAx>
        <c:axId val="491899376"/>
        <c:scaling>
          <c:orientation val="minMax"/>
        </c:scaling>
        <c:delete val="0"/>
        <c:axPos val="b"/>
        <c:majorGridlines>
          <c:spPr>
            <a:ln w="3174"/>
          </c:spPr>
        </c:majorGridlines>
        <c:numFmt formatCode="#,##0" sourceLinked="0"/>
        <c:majorTickMark val="out"/>
        <c:minorTickMark val="none"/>
        <c:tickLblPos val="nextTo"/>
        <c:spPr>
          <a:ln w="3174"/>
        </c:spPr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1893496"/>
        <c:crosses val="autoZero"/>
        <c:crossBetween val="between"/>
      </c:valAx>
      <c:spPr>
        <a:noFill/>
        <a:ln w="25392">
          <a:noFill/>
        </a:ln>
      </c:spPr>
    </c:plotArea>
    <c:legend>
      <c:legendPos val="t"/>
      <c:layout>
        <c:manualLayout>
          <c:xMode val="edge"/>
          <c:yMode val="edge"/>
          <c:x val="0.14590595257934302"/>
          <c:y val="1.4863379405825109E-2"/>
          <c:w val="0.63783719743365408"/>
          <c:h val="4.4452430901816394E-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по источникам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2.6397363270495189E-2"/>
          <c:y val="3.10679548315970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254253506268693"/>
          <c:y val="0.16202264617431977"/>
          <c:w val="0.21497824944500593"/>
          <c:h val="0.725844868976404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9458908946014544"/>
                  <c:y val="-8.6406098777681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792041625004629"/>
                      <c:h val="0.544852784411753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67B-470E-B10D-F3C3B6950525}"/>
                </c:ext>
              </c:extLst>
            </c:dLbl>
            <c:dLbl>
              <c:idx val="1"/>
              <c:layout>
                <c:manualLayout>
                  <c:x val="-0.23296116136668577"/>
                  <c:y val="-4.38775181280057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723461730058668"/>
                      <c:h val="0.444152237053025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67B-470E-B10D-F3C3B69505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Межбюджетные трансферты 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6350.2</c:v>
                </c:pt>
                <c:pt idx="1">
                  <c:v>6657.7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7B-470E-B10D-F3C3B6950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0.44444</cdr:x>
      <cdr:y>0.44548</cdr:y>
    </cdr:from>
    <cdr:to>
      <cdr:x>0.55555</cdr:x>
      <cdr:y>0.64751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57604" y="2016224"/>
          <a:ext cx="914391" cy="9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1 579,9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(100%)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0.6925</cdr:x>
      <cdr:y>0.3182</cdr:y>
    </cdr:from>
    <cdr:to>
      <cdr:x>0.78</cdr:x>
      <cdr:y>0.42957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5698976" y="1440160"/>
          <a:ext cx="720090" cy="50405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</cdr:x>
      <cdr:y>0.3182</cdr:y>
    </cdr:from>
    <cdr:to>
      <cdr:x>0.94624</cdr:x>
      <cdr:y>0.3182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6419056" y="1440160"/>
          <a:ext cx="136808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0.02751</cdr:x>
      <cdr:y>0.57276</cdr:y>
    </cdr:from>
    <cdr:to>
      <cdr:x>0.24625</cdr:x>
      <cdr:y>0.57276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26368" y="2592288"/>
          <a:ext cx="18001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0.24625</cdr:x>
      <cdr:y>0.52503</cdr:y>
    </cdr:from>
    <cdr:to>
      <cdr:x>0.29875</cdr:x>
      <cdr:y>0.5748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026568" y="2376264"/>
          <a:ext cx="432048" cy="2252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0.70125</cdr:x>
      <cdr:y>0.58867</cdr:y>
    </cdr:from>
    <cdr:to>
      <cdr:x>0.80625</cdr:x>
      <cdr:y>0.66822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5770984" y="2664296"/>
          <a:ext cx="864096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0.80625</cdr:x>
      <cdr:y>0.66822</cdr:y>
    </cdr:from>
    <cdr:to>
      <cdr:x>0.95499</cdr:x>
      <cdr:y>0.66822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6635080" y="3024336"/>
          <a:ext cx="122407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0.20612</cdr:x>
      <cdr:y>0.71923</cdr:y>
    </cdr:from>
    <cdr:to>
      <cdr:x>0.31955</cdr:x>
      <cdr:y>0.87234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368151" y="2434145"/>
          <a:ext cx="752938" cy="51818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0.03254</cdr:x>
      <cdr:y>0.87234</cdr:y>
    </cdr:from>
    <cdr:to>
      <cdr:x>0.20821</cdr:x>
      <cdr:y>0.87234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216023" y="2952328"/>
          <a:ext cx="116605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0.41538</cdr:x>
      <cdr:y>0.50087</cdr:y>
    </cdr:from>
    <cdr:to>
      <cdr:x>0.59678</cdr:x>
      <cdr:y>0.75434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695124"/>
          <a:ext cx="849046" cy="85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981,5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0.6509</cdr:x>
      <cdr:y>0.12766</cdr:y>
    </cdr:from>
    <cdr:to>
      <cdr:x>0.84617</cdr:x>
      <cdr:y>0.12766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4320479" y="432048"/>
          <a:ext cx="129614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0.0217</cdr:x>
      <cdr:y>0.17023</cdr:y>
    </cdr:from>
    <cdr:to>
      <cdr:x>0.27603</cdr:x>
      <cdr:y>0.1768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144015" y="576123"/>
          <a:ext cx="1688175" cy="2223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0.49902</cdr:x>
      <cdr:y>0.12766</cdr:y>
    </cdr:from>
    <cdr:to>
      <cdr:x>0.6509</cdr:x>
      <cdr:y>0.23404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3312367" y="432048"/>
          <a:ext cx="1008112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0.28206</cdr:x>
      <cdr:y>0.17599</cdr:y>
    </cdr:from>
    <cdr:to>
      <cdr:x>0.46648</cdr:x>
      <cdr:y>0.2766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1872207" y="595617"/>
          <a:ext cx="1224163" cy="34050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0.61835</cdr:x>
      <cdr:y>0.31915</cdr:y>
    </cdr:from>
    <cdr:to>
      <cdr:x>0.74873</cdr:x>
      <cdr:y>0.38298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4104455" y="1080120"/>
          <a:ext cx="865419" cy="2160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0.74853</cdr:x>
      <cdr:y>0.38298</cdr:y>
    </cdr:from>
    <cdr:to>
      <cdr:x>0.91776</cdr:x>
      <cdr:y>0.38298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968551" y="1296144"/>
          <a:ext cx="11233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0.39054</cdr:x>
      <cdr:y>0.21854</cdr:y>
    </cdr:from>
    <cdr:to>
      <cdr:x>0.53157</cdr:x>
      <cdr:y>0.21854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>
          <a:off x="2592287" y="739633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0.50464</cdr:x>
      <cdr:y>0.17073</cdr:y>
    </cdr:from>
    <cdr:to>
      <cdr:x>0.72816</cdr:x>
      <cdr:y>0.31707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4431403" y="504056"/>
          <a:ext cx="1962766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0.72816</cdr:x>
      <cdr:y>0.17073</cdr:y>
    </cdr:from>
    <cdr:to>
      <cdr:x>0.90567</cdr:x>
      <cdr:y>0.17073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6394169" y="504056"/>
          <a:ext cx="155876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0.29545</cdr:x>
      <cdr:y>0.4785</cdr:y>
    </cdr:from>
    <cdr:to>
      <cdr:x>0.58073</cdr:x>
      <cdr:y>0.69221</cdr:y>
    </cdr:to>
    <cdr:sp macro="" textlink="">
      <cdr:nvSpPr>
        <cdr:cNvPr id="4" name="Text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594426" y="1412689"/>
          <a:ext cx="2505120" cy="6309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1 692,8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dirty="0">
              <a:latin typeface="Times New Roman" pitchFamily="18" charset="0"/>
              <a:cs typeface="Times New Roman" pitchFamily="18" charset="0"/>
            </a:rPr>
            <a:t>(100%)</a:t>
          </a:r>
        </a:p>
      </cdr:txBody>
    </cdr:sp>
  </cdr:relSizeAnchor>
  <cdr:relSizeAnchor xmlns:cdr="http://schemas.openxmlformats.org/drawingml/2006/chartDrawing">
    <cdr:from>
      <cdr:x>0.0492</cdr:x>
      <cdr:y>0.43902</cdr:y>
    </cdr:from>
    <cdr:to>
      <cdr:x>0.22026</cdr:x>
      <cdr:y>0.43902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432048" y="1296144"/>
          <a:ext cx="150212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0.2214</cdr:x>
      <cdr:y>0.43902</cdr:y>
    </cdr:from>
    <cdr:to>
      <cdr:x>0.30188</cdr:x>
      <cdr:y>0.60976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944216" y="1296144"/>
          <a:ext cx="706637" cy="50405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0.54564</cdr:x>
      <cdr:y>0.41463</cdr:y>
    </cdr:from>
    <cdr:to>
      <cdr:x>0.72248</cdr:x>
      <cdr:y>0.75573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791443" y="1224136"/>
          <a:ext cx="1552848" cy="10070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0.72248</cdr:x>
      <cdr:y>0.75573</cdr:y>
    </cdr:from>
    <cdr:to>
      <cdr:x>0.89353</cdr:x>
      <cdr:y>0.75573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3953830" y="2140222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0.20325</cdr:x>
      <cdr:y>0.14634</cdr:y>
    </cdr:from>
    <cdr:to>
      <cdr:x>0.35595</cdr:x>
      <cdr:y>0.14634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1784809" y="432048"/>
          <a:ext cx="134089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0.35906</cdr:x>
      <cdr:y>0.14634</cdr:y>
    </cdr:from>
    <cdr:to>
      <cdr:x>0.44797</cdr:x>
      <cdr:y>0.22016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H="1" flipV="1">
          <a:off x="3152961" y="432050"/>
          <a:ext cx="780791" cy="21792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0.13258</cdr:x>
      <cdr:y>0.26825</cdr:y>
    </cdr:from>
    <cdr:to>
      <cdr:x>0.48297</cdr:x>
      <cdr:y>0.26825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008112" y="792088"/>
          <a:ext cx="266432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0.41538</cdr:x>
      <cdr:y>0.50087</cdr:y>
    </cdr:from>
    <cdr:to>
      <cdr:x>0.59678</cdr:x>
      <cdr:y>0.75434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695124"/>
          <a:ext cx="849046" cy="85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21,3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0.73865</cdr:x>
      <cdr:y>0.48774</cdr:y>
    </cdr:from>
    <cdr:to>
      <cdr:x>0.94295</cdr:x>
      <cdr:y>0.48774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5616624" y="1440160"/>
          <a:ext cx="155347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0.65342</cdr:x>
      <cdr:y>0.48774</cdr:y>
    </cdr:from>
    <cdr:to>
      <cdr:x>0.73865</cdr:x>
      <cdr:y>0.75599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4968552" y="1440160"/>
          <a:ext cx="648072" cy="7920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0.31031</cdr:x>
      <cdr:y>0.77473</cdr:y>
    </cdr:from>
    <cdr:to>
      <cdr:x>0.38789</cdr:x>
      <cdr:y>0.8747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2592288" y="2232248"/>
          <a:ext cx="648072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0.13792</cdr:x>
      <cdr:y>0.8747</cdr:y>
    </cdr:from>
    <cdr:to>
      <cdr:x>0.31359</cdr:x>
      <cdr:y>0.8747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152128" y="2520280"/>
          <a:ext cx="146750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0.4093</cdr:x>
      <cdr:y>0.5</cdr:y>
    </cdr:from>
    <cdr:to>
      <cdr:x>0.5907</cdr:x>
      <cdr:y>0.77473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19188" y="1440656"/>
          <a:ext cx="1515370" cy="7915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6 465,3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0.54305</cdr:x>
      <cdr:y>0.19993</cdr:y>
    </cdr:from>
    <cdr:to>
      <cdr:x>0.83134</cdr:x>
      <cdr:y>0.19993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4536504" y="576064"/>
          <a:ext cx="240830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0.20688</cdr:x>
      <cdr:y>0.22492</cdr:y>
    </cdr:from>
    <cdr:to>
      <cdr:x>0.38789</cdr:x>
      <cdr:y>0.22492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1728192" y="648072"/>
          <a:ext cx="15121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0.02586</cdr:x>
      <cdr:y>0.52482</cdr:y>
    </cdr:from>
    <cdr:to>
      <cdr:x>0.22855</cdr:x>
      <cdr:y>0.5299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16024" y="1512168"/>
          <a:ext cx="1693221" cy="1463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0.22412</cdr:x>
      <cdr:y>0.27491</cdr:y>
    </cdr:from>
    <cdr:to>
      <cdr:x>0.43099</cdr:x>
      <cdr:y>0.52482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V="1">
          <a:off x="1872208" y="792103"/>
          <a:ext cx="1728173" cy="72006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0.49586</cdr:x>
      <cdr:y>0.19993</cdr:y>
    </cdr:from>
    <cdr:to>
      <cdr:x>0.55167</cdr:x>
      <cdr:y>0.22369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4142290" y="576064"/>
          <a:ext cx="466222" cy="6845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0.38789</cdr:x>
      <cdr:y>0.22492</cdr:y>
    </cdr:from>
    <cdr:to>
      <cdr:x>0.47409</cdr:x>
      <cdr:y>0.22492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V="1">
          <a:off x="3240360" y="648056"/>
          <a:ext cx="720092" cy="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0.61201</cdr:x>
      <cdr:y>0.44984</cdr:y>
    </cdr:from>
    <cdr:to>
      <cdr:x>0.75855</cdr:x>
      <cdr:y>0.67477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5112568" y="1296144"/>
          <a:ext cx="1224136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0.75855</cdr:x>
      <cdr:y>0.67477</cdr:y>
    </cdr:from>
    <cdr:to>
      <cdr:x>0.91916</cdr:x>
      <cdr:y>0.67477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6336704" y="1944216"/>
          <a:ext cx="134169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0.3111</cdr:x>
      <cdr:y>0.2281</cdr:y>
    </cdr:from>
    <cdr:to>
      <cdr:x>0.48113</cdr:x>
      <cdr:y>0.27489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2374593" y="702207"/>
          <a:ext cx="1297816" cy="144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0.15072</cdr:x>
      <cdr:y>0.27488</cdr:y>
    </cdr:from>
    <cdr:to>
      <cdr:x>0.32639</cdr:x>
      <cdr:y>0.27488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150457" y="846223"/>
          <a:ext cx="134086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0.42795</cdr:x>
      <cdr:y>0.5</cdr:y>
    </cdr:from>
    <cdr:to>
      <cdr:x>0.60935</cdr:x>
      <cdr:y>0.75347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66469" y="1539235"/>
          <a:ext cx="1384599" cy="780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764,3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0.7545</cdr:x>
      <cdr:y>0.7427</cdr:y>
    </cdr:from>
    <cdr:to>
      <cdr:x>0.84906</cdr:x>
      <cdr:y>0.7427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5758984" y="2286380"/>
          <a:ext cx="72176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0.66016</cdr:x>
      <cdr:y>0.55557</cdr:y>
    </cdr:from>
    <cdr:to>
      <cdr:x>0.7545</cdr:x>
      <cdr:y>0.7427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 flipV="1">
          <a:off x="5038889" y="1710319"/>
          <a:ext cx="720081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0.52256</cdr:x>
      <cdr:y>0.318</cdr:y>
    </cdr:from>
    <cdr:to>
      <cdr:x>0.93696</cdr:x>
      <cdr:y>0.318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4176836" y="1007641"/>
          <a:ext cx="331232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0.28947</cdr:x>
      <cdr:y>0.49833</cdr:y>
    </cdr:from>
    <cdr:to>
      <cdr:x>0.57475</cdr:x>
      <cdr:y>0.69745</cdr:y>
    </cdr:to>
    <cdr:sp macro="" textlink="">
      <cdr:nvSpPr>
        <cdr:cNvPr id="4" name="Text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13752" y="1579033"/>
          <a:ext cx="2280260" cy="6309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202,5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dirty="0">
              <a:latin typeface="Times New Roman" pitchFamily="18" charset="0"/>
              <a:cs typeface="Times New Roman" pitchFamily="18" charset="0"/>
            </a:rPr>
            <a:t>(100%)</a:t>
          </a:r>
        </a:p>
      </cdr:txBody>
    </cdr:sp>
  </cdr:relSizeAnchor>
  <cdr:relSizeAnchor xmlns:cdr="http://schemas.openxmlformats.org/drawingml/2006/chartDrawing">
    <cdr:from>
      <cdr:x>0.04509</cdr:x>
      <cdr:y>0.43163</cdr:y>
    </cdr:from>
    <cdr:to>
      <cdr:x>0.21615</cdr:x>
      <cdr:y>0.43163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360412" y="1367681"/>
          <a:ext cx="136729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0.21626</cdr:x>
      <cdr:y>0.43163</cdr:y>
    </cdr:from>
    <cdr:to>
      <cdr:x>0.29734</cdr:x>
      <cdr:y>0.54525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728564" y="1367681"/>
          <a:ext cx="648072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0.58715</cdr:x>
      <cdr:y>0.58677</cdr:y>
    </cdr:from>
    <cdr:to>
      <cdr:x>0.72976</cdr:x>
      <cdr:y>0.72706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693124" y="1859272"/>
          <a:ext cx="1139896" cy="44451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0.72825</cdr:x>
      <cdr:y>0.72706</cdr:y>
    </cdr:from>
    <cdr:to>
      <cdr:x>0.89931</cdr:x>
      <cdr:y>0.72706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5820987" y="2303785"/>
          <a:ext cx="136721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0.41394</cdr:x>
      <cdr:y>0.45337</cdr:y>
    </cdr:from>
    <cdr:to>
      <cdr:x>0.61475</cdr:x>
      <cdr:y>0.78472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77195" y="1371152"/>
          <a:ext cx="1056208" cy="1002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66,0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0.76147</cdr:x>
      <cdr:y>0.24444</cdr:y>
    </cdr:from>
    <cdr:to>
      <cdr:x>0.88072</cdr:x>
      <cdr:y>0.24444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V="1">
          <a:off x="5976664" y="792088"/>
          <a:ext cx="935957" cy="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0.6422</cdr:x>
      <cdr:y>0.24444</cdr:y>
    </cdr:from>
    <cdr:to>
      <cdr:x>0.76147</cdr:x>
      <cdr:y>0.37778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5040560" y="792088"/>
          <a:ext cx="936104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0.09174</cdr:x>
      <cdr:y>0.73333</cdr:y>
    </cdr:from>
    <cdr:to>
      <cdr:x>0.28715</cdr:x>
      <cdr:y>0.73333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720080" y="2376264"/>
          <a:ext cx="153374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0.2844</cdr:x>
      <cdr:y>0.51111</cdr:y>
    </cdr:from>
    <cdr:to>
      <cdr:x>0.37615</cdr:x>
      <cdr:y>0.73333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2232248" y="1656184"/>
          <a:ext cx="720080" cy="7200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0.88889</cdr:x>
      <cdr:y>0.35083</cdr:y>
    </cdr:from>
    <cdr:to>
      <cdr:x>1</cdr:x>
      <cdr:y>0.55286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27168" y="15878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0.61463</cdr:x>
      <cdr:y>0.77525</cdr:y>
    </cdr:from>
    <cdr:to>
      <cdr:x>0.71963</cdr:x>
      <cdr:y>0.87926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661000" y="4222542"/>
          <a:ext cx="1137934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9 052,5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0.80067</cdr:x>
      <cdr:y>0.15616</cdr:y>
    </cdr:from>
    <cdr:to>
      <cdr:x>0.88366</cdr:x>
      <cdr:y>0.32774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677224" y="850576"/>
          <a:ext cx="899401" cy="9345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11 937,4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0.43477</cdr:x>
      <cdr:y>0.38166</cdr:y>
    </cdr:from>
    <cdr:to>
      <cdr:x>0.54519</cdr:x>
      <cdr:y>0.75448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600400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0.43477</cdr:x>
      <cdr:y>0.41102</cdr:y>
    </cdr:from>
    <cdr:to>
      <cdr:x>0.54519</cdr:x>
      <cdr:y>0.78384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600400" y="10081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13 007,9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0.11304</cdr:x>
      <cdr:y>0.64589</cdr:y>
    </cdr:from>
    <cdr:to>
      <cdr:x>0.26956</cdr:x>
      <cdr:y>0.88076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1584176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0.46955</cdr:x>
      <cdr:y>0.47292</cdr:y>
    </cdr:from>
    <cdr:to>
      <cdr:x>0.57997</cdr:x>
      <cdr:y>0.80656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88432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0.4658</cdr:x>
      <cdr:y>0.50843</cdr:y>
    </cdr:from>
    <cdr:to>
      <cdr:x>0.57622</cdr:x>
      <cdr:y>0.84206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293270" y="1318000"/>
          <a:ext cx="1017744" cy="8648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6 350,2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0.41421</cdr:y>
    </cdr:from>
    <cdr:to>
      <cdr:x>0.58502</cdr:x>
      <cdr:y>0.58579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8776" y="2207133"/>
          <a:ext cx="993890" cy="914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5 466,0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0.73188</cdr:x>
      <cdr:y>0.15789</cdr:y>
    </cdr:from>
    <cdr:to>
      <cdr:x>0.87466</cdr:x>
      <cdr:y>0.16074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7272808" y="864096"/>
          <a:ext cx="1418819" cy="1559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0.69231</cdr:x>
      <cdr:y>0.15789</cdr:y>
    </cdr:from>
    <cdr:to>
      <cdr:x>0.73188</cdr:x>
      <cdr:y>0.28767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5832648" y="829962"/>
          <a:ext cx="333394" cy="68220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0.34058</cdr:x>
      <cdr:y>0.11842</cdr:y>
    </cdr:from>
    <cdr:to>
      <cdr:x>0.44203</cdr:x>
      <cdr:y>0.11842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3384376" y="648072"/>
          <a:ext cx="10081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0.44203</cdr:x>
      <cdr:y>0.11842</cdr:y>
    </cdr:from>
    <cdr:to>
      <cdr:x>0.46377</cdr:x>
      <cdr:y>0.17105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392488" y="648072"/>
          <a:ext cx="216024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0.03623</cdr:x>
      <cdr:y>0.42105</cdr:y>
    </cdr:from>
    <cdr:to>
      <cdr:x>0.13094</cdr:x>
      <cdr:y>0.42105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360040" y="2304256"/>
          <a:ext cx="9411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0.13043</cdr:x>
      <cdr:y>0.42105</cdr:y>
    </cdr:from>
    <cdr:to>
      <cdr:x>0.31624</cdr:x>
      <cdr:y>0.47945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1098864" y="2213285"/>
          <a:ext cx="1565432" cy="30699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0.78986</cdr:x>
      <cdr:y>0.61842</cdr:y>
    </cdr:from>
    <cdr:to>
      <cdr:x>0.96206</cdr:x>
      <cdr:y>0.61842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7848872" y="3384376"/>
          <a:ext cx="171117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0.66667</cdr:x>
      <cdr:y>0.61644</cdr:y>
    </cdr:from>
    <cdr:to>
      <cdr:x>0.79487</cdr:x>
      <cdr:y>0.7107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V="1">
          <a:off x="5616624" y="3240360"/>
          <a:ext cx="1080120" cy="49551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0.13043</cdr:x>
      <cdr:y>0.78947</cdr:y>
    </cdr:from>
    <cdr:to>
      <cdr:x>0.31159</cdr:x>
      <cdr:y>0.78947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1296144" y="4320480"/>
          <a:ext cx="1800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0.31159</cdr:x>
      <cdr:y>0.72368</cdr:y>
    </cdr:from>
    <cdr:to>
      <cdr:x>0.3913</cdr:x>
      <cdr:y>0.78947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3096344" y="3960440"/>
          <a:ext cx="792088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0.83333</cdr:x>
      <cdr:y>0.30263</cdr:y>
    </cdr:from>
    <cdr:to>
      <cdr:x>0.98551</cdr:x>
      <cdr:y>0.30263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>
          <a:off x="8280920" y="1656184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0.7265</cdr:x>
      <cdr:y>0.30263</cdr:y>
    </cdr:from>
    <cdr:to>
      <cdr:x>0.83205</cdr:x>
      <cdr:y>0.46575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>
          <a:off x="6120680" y="1590800"/>
          <a:ext cx="889288" cy="8574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0.11594</cdr:x>
      <cdr:y>0.18421</cdr:y>
    </cdr:from>
    <cdr:to>
      <cdr:x>0.21014</cdr:x>
      <cdr:y>0.18421</cdr:y>
    </cdr:to>
    <cdr:cxnSp macro="">
      <cdr:nvCxnSpPr>
        <cdr:cNvPr id="39" name="Прямая соединительная линия 38"/>
        <cdr:cNvCxnSpPr/>
      </cdr:nvCxnSpPr>
      <cdr:spPr>
        <a:xfrm xmlns:a="http://schemas.openxmlformats.org/drawingml/2006/main">
          <a:off x="1152128" y="1008112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0.21368</cdr:x>
      <cdr:y>0.19178</cdr:y>
    </cdr:from>
    <cdr:to>
      <cdr:x>0.32572</cdr:x>
      <cdr:y>0.38915</cdr:y>
    </cdr:to>
    <cdr:cxnSp macro="">
      <cdr:nvCxnSpPr>
        <cdr:cNvPr id="41" name="Прямая соединительная линия 40"/>
        <cdr:cNvCxnSpPr/>
      </cdr:nvCxnSpPr>
      <cdr:spPr>
        <a:xfrm xmlns:a="http://schemas.openxmlformats.org/drawingml/2006/main" flipH="1" flipV="1">
          <a:off x="1800200" y="1008112"/>
          <a:ext cx="944006" cy="103749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0.70085</cdr:x>
      <cdr:y>0.89041</cdr:y>
    </cdr:from>
    <cdr:to>
      <cdr:x>0.86853</cdr:x>
      <cdr:y>0.89041</cdr:y>
    </cdr:to>
    <cdr:cxnSp macro="">
      <cdr:nvCxnSpPr>
        <cdr:cNvPr id="43" name="Прямая соединительная линия 42"/>
        <cdr:cNvCxnSpPr/>
      </cdr:nvCxnSpPr>
      <cdr:spPr>
        <a:xfrm xmlns:a="http://schemas.openxmlformats.org/drawingml/2006/main">
          <a:off x="5904656" y="4680520"/>
          <a:ext cx="141269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0.64103</cdr:x>
      <cdr:y>0.75342</cdr:y>
    </cdr:from>
    <cdr:to>
      <cdr:x>0.70085</cdr:x>
      <cdr:y>0.89041</cdr:y>
    </cdr:to>
    <cdr:cxnSp macro="">
      <cdr:nvCxnSpPr>
        <cdr:cNvPr id="45" name="Прямая соединительная линия 44"/>
        <cdr:cNvCxnSpPr/>
      </cdr:nvCxnSpPr>
      <cdr:spPr>
        <a:xfrm xmlns:a="http://schemas.openxmlformats.org/drawingml/2006/main" flipH="1" flipV="1">
          <a:off x="5400600" y="3960440"/>
          <a:ext cx="504056" cy="7200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0.41421</cdr:y>
    </cdr:from>
    <cdr:to>
      <cdr:x>0.58502</cdr:x>
      <cdr:y>0.58579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8776" y="2207133"/>
          <a:ext cx="993890" cy="914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884,2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0.68966</cdr:x>
      <cdr:y>0.12676</cdr:y>
    </cdr:from>
    <cdr:to>
      <cdr:x>0.89655</cdr:x>
      <cdr:y>0.12961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5760640" y="648072"/>
          <a:ext cx="1728192" cy="145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0.63703</cdr:x>
      <cdr:y>0.12819</cdr:y>
    </cdr:from>
    <cdr:to>
      <cdr:x>0.68875</cdr:x>
      <cdr:y>0.22678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5321025" y="655357"/>
          <a:ext cx="432048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0.06034</cdr:x>
      <cdr:y>0.18861</cdr:y>
    </cdr:from>
    <cdr:to>
      <cdr:x>0.22393</cdr:x>
      <cdr:y>0.18861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504056" y="964288"/>
          <a:ext cx="136645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0.06034</cdr:x>
      <cdr:y>0.70423</cdr:y>
    </cdr:from>
    <cdr:to>
      <cdr:x>0.18954</cdr:x>
      <cdr:y>0.70423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504056" y="3600400"/>
          <a:ext cx="107913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0.18966</cdr:x>
      <cdr:y>0.46916</cdr:y>
    </cdr:from>
    <cdr:to>
      <cdr:x>0.32115</cdr:x>
      <cdr:y>0.70423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1584176" y="2398588"/>
          <a:ext cx="1098384" cy="120181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0.42029</cdr:x>
      <cdr:y>0.93421</cdr:y>
    </cdr:from>
    <cdr:to>
      <cdr:x>0.64142</cdr:x>
      <cdr:y>0.93421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4176464" y="5112568"/>
          <a:ext cx="219741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0.4209</cdr:x>
      <cdr:y>0.80263</cdr:y>
    </cdr:from>
    <cdr:to>
      <cdr:x>0.47101</cdr:x>
      <cdr:y>0.9383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4182482" y="4392488"/>
          <a:ext cx="498038" cy="74246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0.82759</cdr:x>
      <cdr:y>0.30986</cdr:y>
    </cdr:from>
    <cdr:to>
      <cdr:x>0.97977</cdr:x>
      <cdr:y>0.30986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>
          <a:off x="6912768" y="1584176"/>
          <a:ext cx="127114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0.71552</cdr:x>
      <cdr:y>0.30986</cdr:y>
    </cdr:from>
    <cdr:to>
      <cdr:x>0.82759</cdr:x>
      <cdr:y>0.39988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>
          <a:off x="5976665" y="1584176"/>
          <a:ext cx="936103" cy="46025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0.61334</cdr:x>
      <cdr:y>0.18212</cdr:y>
    </cdr:from>
    <cdr:to>
      <cdr:x>0.73058</cdr:x>
      <cdr:y>0.29188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6403949" y="1075357"/>
          <a:ext cx="1224136" cy="6480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0.73103</cdr:x>
      <cdr:y>0.18293</cdr:y>
    </cdr:from>
    <cdr:to>
      <cdr:x>0.93972</cdr:x>
      <cdr:y>0.18293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7632848" y="1080120"/>
          <a:ext cx="217896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0.20175</cdr:x>
      <cdr:y>0.35526</cdr:y>
    </cdr:from>
    <cdr:to>
      <cdr:x>0.27193</cdr:x>
      <cdr:y>0.46053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1656184" y="1944216"/>
          <a:ext cx="576066" cy="57608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0.03509</cdr:x>
      <cdr:y>0.35526</cdr:y>
    </cdr:from>
    <cdr:to>
      <cdr:x>0.2003</cdr:x>
      <cdr:y>0.35526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288032" y="1944216"/>
          <a:ext cx="135619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0.23246</cdr:x>
      <cdr:y>0.15789</cdr:y>
    </cdr:from>
    <cdr:to>
      <cdr:x>0.2807</cdr:x>
      <cdr:y>0.39474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 flipV="1">
          <a:off x="1908212" y="864096"/>
          <a:ext cx="396044" cy="129614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0.03268</cdr:x>
      <cdr:y>0.15282</cdr:y>
    </cdr:from>
    <cdr:to>
      <cdr:x>0.23002</cdr:x>
      <cdr:y>0.15602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H="1">
          <a:off x="268296" y="836347"/>
          <a:ext cx="1619947" cy="1751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0.41992</cdr:x>
      <cdr:y>0.40789</cdr:y>
    </cdr:from>
    <cdr:to>
      <cdr:x>0.53034</cdr:x>
      <cdr:y>0.56275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447100" y="2232248"/>
          <a:ext cx="906428" cy="8474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13 557,9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</a:t>
          </a:r>
          <a:r>
            <a:rPr lang="ru-RU" sz="1200" b="1" kern="1200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 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0.51954</cdr:x>
      <cdr:y>0.77632</cdr:y>
    </cdr:from>
    <cdr:to>
      <cdr:x>0.54386</cdr:x>
      <cdr:y>0.92105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264858" y="4248495"/>
          <a:ext cx="199638" cy="79206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0.58136</cdr:x>
      <cdr:y>0.72368</cdr:y>
    </cdr:from>
    <cdr:to>
      <cdr:x>0.75439</cdr:x>
      <cdr:y>0.86842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4772333" y="3960417"/>
          <a:ext cx="1420355" cy="79211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0.54386</cdr:x>
      <cdr:y>0.92105</cdr:y>
    </cdr:from>
    <cdr:to>
      <cdr:x>0.72647</cdr:x>
      <cdr:y>0.92105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V="1">
          <a:off x="4464496" y="5040546"/>
          <a:ext cx="1499032" cy="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0.7931</cdr:x>
      <cdr:y>0.41463</cdr:y>
    </cdr:from>
    <cdr:to>
      <cdr:x>0.967</cdr:x>
      <cdr:y>0.41463</cdr:y>
    </cdr:to>
    <cdr:cxnSp macro="">
      <cdr:nvCxnSpPr>
        <cdr:cNvPr id="28" name="Прямая соединительная линия 27"/>
        <cdr:cNvCxnSpPr/>
      </cdr:nvCxnSpPr>
      <cdr:spPr>
        <a:xfrm xmlns:a="http://schemas.openxmlformats.org/drawingml/2006/main">
          <a:off x="8280920" y="2448272"/>
          <a:ext cx="181571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0.7931</cdr:x>
      <cdr:y>0.68008</cdr:y>
    </cdr:from>
    <cdr:to>
      <cdr:x>0.97571</cdr:x>
      <cdr:y>0.68008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8280920" y="4015614"/>
          <a:ext cx="19066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0.67544</cdr:x>
      <cdr:y>0.41463</cdr:y>
    </cdr:from>
    <cdr:to>
      <cdr:x>0.79116</cdr:x>
      <cdr:y>0.52632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5544616" y="2269107"/>
          <a:ext cx="949947" cy="61121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0.08847</cdr:x>
      <cdr:y>0.88158</cdr:y>
    </cdr:from>
    <cdr:to>
      <cdr:x>0.28847</cdr:x>
      <cdr:y>0.88158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726267" y="4824536"/>
          <a:ext cx="164178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0.28847</cdr:x>
      <cdr:y>0.7439</cdr:y>
    </cdr:from>
    <cdr:to>
      <cdr:x>0.4069</cdr:x>
      <cdr:y>0.88158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 flipH="1">
          <a:off x="2368049" y="4071073"/>
          <a:ext cx="972158" cy="7534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0.75439</cdr:x>
      <cdr:y>0.86842</cdr:y>
    </cdr:from>
    <cdr:to>
      <cdr:x>0.9196</cdr:x>
      <cdr:y>0.86842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6192688" y="4752528"/>
          <a:ext cx="135619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0.44737</cdr:x>
      <cdr:y>0.77632</cdr:y>
    </cdr:from>
    <cdr:to>
      <cdr:x>0.50877</cdr:x>
      <cdr:y>0.92105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672408" y="4248472"/>
          <a:ext cx="504056" cy="7920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0.29825</cdr:x>
      <cdr:y>0.92105</cdr:y>
    </cdr:from>
    <cdr:to>
      <cdr:x>0.45042</cdr:x>
      <cdr:y>0.92105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448272" y="5040560"/>
          <a:ext cx="124915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0.64035</cdr:x>
      <cdr:y>0.61842</cdr:y>
    </cdr:from>
    <cdr:to>
      <cdr:x>0.7931</cdr:x>
      <cdr:y>0.68168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>
          <a:off x="5256584" y="3384376"/>
          <a:ext cx="1253904" cy="34619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0.23246</cdr:x>
      <cdr:y>0.72369</cdr:y>
    </cdr:from>
    <cdr:to>
      <cdr:x>0.35525</cdr:x>
      <cdr:y>0.75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H="1">
          <a:off x="1908212" y="3960460"/>
          <a:ext cx="1007998" cy="1439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0.21929</cdr:x>
      <cdr:y>0.52632</cdr:y>
    </cdr:from>
    <cdr:to>
      <cdr:x>0.30702</cdr:x>
      <cdr:y>0.64474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 flipH="1" flipV="1">
          <a:off x="1800126" y="2880320"/>
          <a:ext cx="720174" cy="64809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0.44967</cdr:x>
      <cdr:y>0.47125</cdr:y>
    </cdr:from>
    <cdr:to>
      <cdr:x>0.57197</cdr:x>
      <cdr:y>0.72171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7700" y="1219373"/>
          <a:ext cx="720081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1 588,1</a:t>
          </a:r>
        </a:p>
        <a:p xmlns:a="http://schemas.openxmlformats.org/drawingml/2006/main">
          <a:pPr algn="ctr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400" dirty="0" smtClean="0"/>
            <a:t>)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0.5319</cdr:x>
      <cdr:y>0.14151</cdr:y>
    </cdr:from>
    <cdr:to>
      <cdr:x>0.71747</cdr:x>
      <cdr:y>0.14286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3384373" y="499293"/>
          <a:ext cx="1180771" cy="47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0.52058</cdr:x>
      <cdr:y>0.14286</cdr:y>
    </cdr:from>
    <cdr:to>
      <cdr:x>0.5319</cdr:x>
      <cdr:y>0.2195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312369" y="504056"/>
          <a:ext cx="72007" cy="27044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0.10435</cdr:x>
      <cdr:y>0.29316</cdr:y>
    </cdr:from>
    <cdr:to>
      <cdr:x>0.29565</cdr:x>
      <cdr:y>0.29316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V="1">
          <a:off x="864114" y="864096"/>
          <a:ext cx="1584158" cy="1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0.29565</cdr:x>
      <cdr:y>0.29316</cdr:y>
    </cdr:from>
    <cdr:to>
      <cdr:x>0.4</cdr:x>
      <cdr:y>0.4153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2448272" y="864096"/>
          <a:ext cx="864096" cy="3600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0.09565</cdr:x>
      <cdr:y>0.56188</cdr:y>
    </cdr:from>
    <cdr:to>
      <cdr:x>0.28123</cdr:x>
      <cdr:y>0.56188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792088" y="1656184"/>
          <a:ext cx="153677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0.27826</cdr:x>
      <cdr:y>0.43973</cdr:y>
    </cdr:from>
    <cdr:to>
      <cdr:x>0.3913</cdr:x>
      <cdr:y>0.56188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304249" y="1296144"/>
          <a:ext cx="936111" cy="36003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0.03478</cdr:x>
      <cdr:y>0.78175</cdr:y>
    </cdr:from>
    <cdr:to>
      <cdr:x>0.22036</cdr:x>
      <cdr:y>0.78175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288032" y="2304256"/>
          <a:ext cx="153677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0.21739</cdr:x>
      <cdr:y>0.68403</cdr:y>
    </cdr:from>
    <cdr:to>
      <cdr:x>0.41739</cdr:x>
      <cdr:y>0.78175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V="1">
          <a:off x="1800200" y="2016223"/>
          <a:ext cx="1656173" cy="28803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0.7442</cdr:x>
      <cdr:y>0.68403</cdr:y>
    </cdr:from>
    <cdr:to>
      <cdr:x>0.89095</cdr:x>
      <cdr:y>0.68403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6162657" y="2016224"/>
          <a:ext cx="121522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0.62609</cdr:x>
      <cdr:y>0.39087</cdr:y>
    </cdr:from>
    <cdr:to>
      <cdr:x>0.74783</cdr:x>
      <cdr:y>0.68403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5184576" y="1152128"/>
          <a:ext cx="1008112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0.23389</cdr:x>
      <cdr:y>0.60925</cdr:y>
    </cdr:from>
    <cdr:to>
      <cdr:x>0.37718</cdr:x>
      <cdr:y>0.70759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566301" y="1842565"/>
          <a:ext cx="959563" cy="2974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0.06184</cdr:x>
      <cdr:y>0.7084</cdr:y>
    </cdr:from>
    <cdr:to>
      <cdr:x>0.23751</cdr:x>
      <cdr:y>0.7084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414127" y="2142440"/>
          <a:ext cx="117641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0.41538</cdr:x>
      <cdr:y>0.50087</cdr:y>
    </cdr:from>
    <cdr:to>
      <cdr:x>0.59678</cdr:x>
      <cdr:y>0.75434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695124"/>
          <a:ext cx="849046" cy="85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102,3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0.77152</cdr:x>
      <cdr:y>0.42268</cdr:y>
    </cdr:from>
    <cdr:to>
      <cdr:x>0.97582</cdr:x>
      <cdr:y>0.42268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5166688" y="1278340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0.63634</cdr:x>
      <cdr:y>0.41877</cdr:y>
    </cdr:from>
    <cdr:to>
      <cdr:x>0.77503</cdr:x>
      <cdr:y>0.54187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4261407" y="1266501"/>
          <a:ext cx="928753" cy="3722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0.64523</cdr:x>
      <cdr:y>0.69977</cdr:y>
    </cdr:from>
    <cdr:to>
      <cdr:x>0.78392</cdr:x>
      <cdr:y>0.82287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4320950" y="2116347"/>
          <a:ext cx="928772" cy="3722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0.78502</cdr:x>
      <cdr:y>0.69977</cdr:y>
    </cdr:from>
    <cdr:to>
      <cdr:x>0.98932</cdr:x>
      <cdr:y>0.69977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5257054" y="2116347"/>
          <a:ext cx="136814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9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9" y="4716026"/>
            <a:ext cx="5437821" cy="44687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468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9" y="9430468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10A91-3DE8-476F-BD13-0442765ACDE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534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733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01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056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budget.mosreg.ru/byudzhet-dlya-grazhdan/informaciya-ob-ispolnenii-byudzheta/" TargetMode="Externa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olok-go.ru/activities/finance?tab=tab2386" TargetMode="External"/><Relationship Id="rId5" Type="http://schemas.openxmlformats.org/officeDocument/2006/relationships/hyperlink" Target="http://www.balfin.ru/byudzhet-2022" TargetMode="External"/><Relationship Id="rId4" Type="http://schemas.openxmlformats.org/officeDocument/2006/relationships/hyperlink" Target="http://budget.admhimki.ru/byudzhet/reshenie-o-byudzhete/resheniya-o-byudzhete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9536" y="2060848"/>
            <a:ext cx="8229600" cy="16561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latin typeface="Georgia" panose="02040502050405020303" pitchFamily="18" charset="0"/>
              </a:rPr>
              <a:t>Бюджет для граждан на основе 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бюджета </a:t>
            </a:r>
            <a:r>
              <a:rPr lang="ru-RU" sz="2400" dirty="0">
                <a:latin typeface="Georgia" panose="02040502050405020303" pitchFamily="18" charset="0"/>
              </a:rPr>
              <a:t>городского округа Домодедово 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на </a:t>
            </a:r>
            <a:r>
              <a:rPr lang="ru-RU" sz="2400" dirty="0" smtClean="0">
                <a:latin typeface="Georgia" panose="02040502050405020303" pitchFamily="18" charset="0"/>
              </a:rPr>
              <a:t>2023 </a:t>
            </a:r>
            <a:r>
              <a:rPr lang="ru-RU" sz="2400" dirty="0">
                <a:latin typeface="Georgia" panose="02040502050405020303" pitchFamily="18" charset="0"/>
              </a:rPr>
              <a:t>год и плановый период </a:t>
            </a:r>
            <a:r>
              <a:rPr lang="ru-RU" sz="2400" dirty="0" smtClean="0">
                <a:latin typeface="Georgia" panose="02040502050405020303" pitchFamily="18" charset="0"/>
              </a:rPr>
              <a:t>2024 </a:t>
            </a:r>
            <a:r>
              <a:rPr lang="ru-RU" sz="2400" dirty="0">
                <a:latin typeface="Georgia" panose="02040502050405020303" pitchFamily="18" charset="0"/>
              </a:rPr>
              <a:t>и </a:t>
            </a:r>
            <a:r>
              <a:rPr lang="ru-RU" sz="2400" dirty="0" smtClean="0">
                <a:latin typeface="Georgia" panose="02040502050405020303" pitchFamily="18" charset="0"/>
              </a:rPr>
              <a:t>2025 </a:t>
            </a:r>
            <a:r>
              <a:rPr lang="ru-RU" sz="2400" dirty="0">
                <a:latin typeface="Georgia" panose="02040502050405020303" pitchFamily="18" charset="0"/>
              </a:rPr>
              <a:t>гг. </a:t>
            </a: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48300" y="188914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1919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4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687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39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98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19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 совершенствование систем оповещения и информирования населения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673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образования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80990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280920" cy="28083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4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2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538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8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80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62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76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 Обеспечение пожарной безопасности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89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степени пожарной защищенности городского округа, по отношению к базовому периоду 2019 года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17,00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18.5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19.5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91990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7" cy="3960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67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73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26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97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Обеспечение мероприятий гражданской обороны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4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степени готовности к использованию по предназначению защитных сооружений и иных объектов ГО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13,00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34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Темп прироста степени обеспеченности запасами материально-технических, продовольственных, медицинских и иных средств для целей гражданской обороны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3,00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30078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7" cy="5328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268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4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01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900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57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развитие застроенных территорий»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77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кв</a:t>
                      </a:r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. м.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272,20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213 270,00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160 000,00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5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семей, улучшивших жилищные условия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семей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3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земельных участков, обеспеченных комплексной инфраструктурой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62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Количество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- ИЖС) или садового дома установленным параметрам и допустимости размещения объекта ИЖС или садового дома на земельном участке, уведомление о соответствии (несоответствии) построенных или реконструируемых объектов ИЖС или садового дома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5 765,00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6 375,00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1176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279576" y="836712"/>
          <a:ext cx="7920880" cy="36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6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3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35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12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3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964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8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9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84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408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 «Обеспечение жильем молодых семей»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71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молодых семей, получивших свидетельство о праве на получение социальной выплаты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70378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136903" cy="4718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 «Обеспечение жильем детей-сирот и детей, оставшихся без попечения родителей, лиц из числа детей-сирот и детей, оставшихся без попечения родителей»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 в отчетном году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Численность детей-сирот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58914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135561" y="836713"/>
          <a:ext cx="8136903" cy="27363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795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86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642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346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  «Улучшение жилищных условий отдельных категорий многодетных семей»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свидетельств о праве на получение жилищной субсидии на приобретение жилого помещения или строительство индивидуального жилого дома, выданных многодетным семьям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0819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064895" cy="42999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«Обеспечение жильем отдельных категорий граждан, установленных федеральным законодательством»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инвалидов и семей, имеющих детей-инвалидов,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3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инвалидов и ветеранов боевых действий, членов семей погибших (умерших) инвалидов и ветеранов боевых действий, получивших государственную поддержку по обеспечению жилыми помещениями за счет средств 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ветеранов и инвалидов Великой Отечественной войны, членов семей погибших (умерших) инвалидов и участников Великой Отечественной войны, получивших государственную поддержку по обеспечению жилыми помещениями за счет средств федерального бюджета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82597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135561" y="836713"/>
          <a:ext cx="8064895" cy="49068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2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3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3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4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53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89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общественных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общественных территорий, реализованных без привлечения средств федерального бюджета и бюджета Московской области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установленных детских игровых площадок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Доля граждан, принявших участие в решении вопросов развития городской среды, от общего количества граждан в возрасте от 14 лет, проживающих в муниципальных образованиях, на территории которых реализуются проекты по созданию комфортной городской среды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8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Реализованы проекты победителей Всероссийского конкурса лучших проектов создания комфортной городской среды в малых городах и исторических поселениях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33558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955540" y="332657"/>
          <a:ext cx="8244916" cy="57401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1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6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6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81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56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853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00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535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52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20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объектов систем наружного освещения, в отношении которых реализованы мероприятия по устройству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5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объектов, в отношении которых реализованы мероприятия по устройству архитектурно-художественного освещения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07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парков культуры и отдыха на территории Московской области, в которых благоустроены зоны для досуга и отдыха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171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объектов благоустройства, в отношении которых проведены мероприятия по благоустройству, вне реализации национальных и федеральных проектов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4360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Замена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детских игровых площадок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02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0730592"/>
              </p:ext>
            </p:extLst>
          </p:nvPr>
        </p:nvGraphicFramePr>
        <p:xfrm>
          <a:off x="531664" y="1049031"/>
          <a:ext cx="10820920" cy="5260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332656"/>
            <a:ext cx="11233248" cy="720080"/>
          </a:xfrm>
        </p:spPr>
        <p:txBody>
          <a:bodyPr>
            <a:normAutofit fontScale="90000"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20</a:t>
            </a:r>
            <a:r>
              <a:rPr lang="en-US" sz="1400" dirty="0">
                <a:latin typeface="Georgia" panose="02040502050405020303" pitchFamily="18" charset="0"/>
              </a:rPr>
              <a:t>2</a:t>
            </a:r>
            <a:r>
              <a:rPr lang="ru-RU" sz="1400" dirty="0">
                <a:latin typeface="Georgia" panose="02040502050405020303" pitchFamily="18" charset="0"/>
              </a:rPr>
              <a:t>3 год и плановый период 2024 и 2025 гг. в сравнении с фактическим исполнением 2019-2021 годов и ожидаемым исполнением 2022 года         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40481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136903" cy="55461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Благоустройство территорий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замененных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неэнергоэффективных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светильников наружного освещения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10 084,00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территорий общего пользования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Замена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детских игровых площадок (МБУ/МАУ)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устраненных дефектов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3 091,19</a:t>
                      </a:r>
                    </a:p>
                    <a:p>
                      <a:pPr algn="ct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благоустроенных с привлечением субсидии пешеходных коммуникаций с твердым (асфальтовым) покрытием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благоустроенных дворовых территорий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22,00</a:t>
                      </a:r>
                    </a:p>
                    <a:p>
                      <a:pPr algn="ct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06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4" cy="4647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98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520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42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73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05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III. Создание условий для обеспечения комфортного проживания жителей в многоквартирных домах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19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отремонтированных подъездов МКД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90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МКД, в которых проведен капитальный ремонт в рамках региональной программы</a:t>
                      </a:r>
                      <a:br>
                        <a:rPr lang="ru-RU" sz="1000" b="0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139,00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23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/>
                        </a:rPr>
                        <a:t>Подпрограмма 5. Обеспечивающая подпрограмма</a:t>
                      </a:r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90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рассмотренных дел об административных правонарушениях в сфере благоустройства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56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279577" y="836713"/>
          <a:ext cx="7848871" cy="5040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8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4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3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5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062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1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87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3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286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«Инвестиции»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132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созданных рабочих мест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3 984,00</a:t>
                      </a:r>
                    </a:p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kumimoji="0" lang="ru-RU" sz="10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4 306,00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322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инвестиций, привлеченных в основной капитал (без учета бюджетных инвестиций), на душу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147,37</a:t>
                      </a:r>
                    </a:p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kumimoji="0" lang="ru-RU" sz="10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322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среднемесячной заработной платы работников организаций, не относящихся к субъектам малого предпринимательства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119,50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335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роста (индекс роста) физического объема 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203,65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29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548681"/>
          <a:ext cx="8064896" cy="5366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720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8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03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03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308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«Развитие Конкуренции»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545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несостоявшихся закупок от общего количества конкурентных закупок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17,62</a:t>
                      </a:r>
                    </a:p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27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обоснованных, частично обоснованных жалоб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1,41</a:t>
                      </a:r>
                    </a:p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65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закупок среди субъектов малого предпринимательства, социально ориентированных некоммерческих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43,59</a:t>
                      </a:r>
                    </a:p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08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общей экономии денежных средств по результатам определения поставщиков (подрядчиков, исполнителей)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07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764705"/>
          <a:ext cx="8064896" cy="5366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720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8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03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03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308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«Развитие Конкуренции»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545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реализованных требований Стандарта развития конкуренции в муниципальном образовании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27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 состоявшихся закупок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4,39</a:t>
                      </a:r>
                    </a:p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65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стоимости контрактов, заключенных с единственным поставщиком по несостоявшимся закупкам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08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общей экономии денежных средств по результатам осуществления конкурентных закупок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6,59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67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919537" y="980729"/>
          <a:ext cx="8280919" cy="47525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4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2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7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9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68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426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341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малого и среднего предпринимательства»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329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Доля среднесписочной численности работников (без внешних совместителей) малых предприятий в среднесписочной численности работников (без внешних совместителей) всех предприятий и организаций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32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Число субъектов малого и среднего предпринимательства в расчете на 10 тыс. человек населения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568,15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646,26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679,54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81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Малый бизнес большого региона. Прирост количества субъектов малого и среднего предпринимательства на 10 тыс. населения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68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423592" y="836713"/>
          <a:ext cx="7816264" cy="3960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6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9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96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3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16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341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1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55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910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малого и среднего предпринимательства»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56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граждан, зафиксировавших свой статус, с учетом введения налогового режима для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нарастающим итогом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4 627,00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4 578,00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4 673,00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4 787,00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56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Количество вновь созданных субъектов малого и среднего бизнеса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2 074,00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46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08912" cy="4474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7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1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1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1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40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713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8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03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8765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870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00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рабочих мест на объектах бытового обслуживания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111,00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9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посадочных мест на объектах общественного питания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Посадочное место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116,00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05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ОДС, соответствующих требованиям, нормам и стандартам действующего законодательства, от общего количества ОДС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70.00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70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136903" cy="4608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36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4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0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30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616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77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 площадью торговых объектов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Квадратные метры на 1000 жителей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1 285,00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1 118,10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1 111,10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93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площадей торговых объектов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21,90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93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обращений по вопросу защиты прав потребителей от общего количества поступивших обращений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1,40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29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5" cy="53498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59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34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 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2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муниципальное имущество и землю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140,24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40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муниципальным имуществом и землей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Предоставление земельных участков многодетным семьям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57,60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58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622224"/>
              </p:ext>
            </p:extLst>
          </p:nvPr>
        </p:nvGraphicFramePr>
        <p:xfrm>
          <a:off x="551384" y="980728"/>
          <a:ext cx="1123324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368" y="202630"/>
            <a:ext cx="11377264" cy="850106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20</a:t>
            </a:r>
            <a:r>
              <a:rPr lang="en-US" sz="1400" dirty="0">
                <a:latin typeface="Georgia" panose="02040502050405020303" pitchFamily="18" charset="0"/>
              </a:rPr>
              <a:t>2</a:t>
            </a:r>
            <a:r>
              <a:rPr lang="ru-RU" sz="1400" dirty="0">
                <a:latin typeface="Georgia" panose="02040502050405020303" pitchFamily="18" charset="0"/>
              </a:rPr>
              <a:t>3 год и плановый период 2024 и 2025 гг. в сравнении с фактическим исполнением </a:t>
            </a:r>
            <a:r>
              <a:rPr lang="ru-RU" sz="1400" dirty="0" smtClean="0">
                <a:latin typeface="Georgia" panose="02040502050405020303" pitchFamily="18" charset="0"/>
              </a:rPr>
              <a:t>2020-2021 </a:t>
            </a:r>
            <a:r>
              <a:rPr lang="ru-RU" sz="1400" dirty="0">
                <a:latin typeface="Georgia" panose="02040502050405020303" pitchFamily="18" charset="0"/>
              </a:rPr>
              <a:t>годов и ожидаемым исполнением 2022 года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00343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08912" cy="5478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7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1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1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1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40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59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34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Проверка использования земель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проведенных аукционов на право заключения договоров аренды земельных участков для субъектов малого и среднего предпринимательства к общему количеству таких торгов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0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Исключение незаконных решений по земле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201,88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объектов недвижимого имущества, поставленных на ГКУ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результатам МЗК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Прирост земельного налога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94,70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911157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208913" cy="28803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7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1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1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1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40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9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513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3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30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379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68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III. Совершенствование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муниципальной службы Московской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43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от общего числа муниципальных служащих Администрации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49,50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214651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5" cy="5542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IV. Управление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муниципальными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финансами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6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налоговых доходов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6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Снижение задолженности по имущественным налогам в консолидированный бюджет Московской области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2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отношения дефицита бюджета городского округа Домодедово к общему годовому объему доходов бюджета городского округа Домодедово без учета объема безвозмездных поступлений и (или) поступлений налоговых доходов по дополнительным нормативам отчислений в отчетном финансовом году не превышающим 10% к 2024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году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8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отсутствия кредиторской задолженности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685631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7920880" cy="447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6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3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35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12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3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 «Развитие системы информирования населения о деятельности органов местного самоуправления Московской области, создание доступной современной </a:t>
                      </a:r>
                      <a:r>
                        <a:rPr lang="ru-RU" sz="11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медиасреды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Информирование населения в средствах массовой информации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1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информированности населения в социальных сетях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8,29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незаконных рекламных конструкций, установленных на территории муниципального образования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22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задолженности в муниципальный бюджет по платежам за установку и эксплуатацию рекламных конструкций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76015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136903" cy="288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578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9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98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96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81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II «Эффективное местное самоуправление Московской области»</a:t>
                      </a:r>
                    </a:p>
                    <a:p>
                      <a:pPr algn="l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679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проектов, реализованных на основании заявок жителей Московской области в рамках применения практик инициативного бюджетирования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448506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136903" cy="4104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585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1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6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01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96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IV «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Молодежь Подмосковья»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9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граждан, вовлеченных в добровольческую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30,54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99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молодежи, задействованной в мероприятиях по вовлечению в творческую деятельность, от общего числа молодежи муниципального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99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студентов, вовлеченных в клубное студенческое движение,  от общего числа студентов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301701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5" cy="2291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VI «Развитие туризма в Московской области»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туристических маршрутов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2384795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4" cy="32014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Пассажирский транспорт общего пользования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Доля поездок, оплаченных посредством безналичных расчётов, в общем количестве оплаченных пассажирами поездок на конец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года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Соблюдение расписания на автобусных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маршрутах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97,34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861926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80920" cy="4415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4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2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606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6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6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614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30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Дороги Подмосковья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3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 Объёмы ввода в эксплуатацию после строительства и реконструкции автомобильных дорог общего пользования местного значения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км /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пог.м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0,73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Ремонт (капитальный ремонт) сети автомобильных дорог общего пользования местного значения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км/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тыс.кв.м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17,65/125,541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4,779  / 33,453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4,779  / 33,453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4,779  / 33,453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Количество погибших в дорожно-транспортных происшествиях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чел./100 тыс. населения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12,56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5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Создание парковочного пространства на улично-дорожной сети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3350" algn="l"/>
                          <a:tab pos="335915" algn="ctr"/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		м/места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244,00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903908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208913" cy="50561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7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1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1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1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40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имеющих доступ к получению государственных и муниципальных услуг по принципу «одного окна» по месту пребывания, в том числе в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ожидания в очереди  для получения государственных (муниципальных)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Минута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заявителей МФЦ, ожидающих в очереди более 11 минут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требований комфортности и доступности МФЦ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082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Муниципальный долг</a:t>
            </a:r>
            <a:r>
              <a:rPr lang="en-US" sz="1400" dirty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                                                                                                               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20744"/>
              </p:ext>
            </p:extLst>
          </p:nvPr>
        </p:nvGraphicFramePr>
        <p:xfrm>
          <a:off x="1981200" y="1484784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239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208912" cy="54002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7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1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1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1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40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Стоимостная доля закупаемого и (или) арендуемого ОМСУ муниципального образования Московской области отечественного программного обеспечения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информации, а 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работников ОМСУ муниципального образования Московской области, обеспеченных средствами электронной подписи в соответствии с установленными требованиями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168589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4" cy="4955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(государственных) услуг, предоставленных без нарушения регламентного срока при оказании услуг в электронном виде на региональном портале государственных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обращений за получением муниципальных (государственных) услуг в электронном виде с использованием РПГУ без необходимости личного посещения органов местного самоуправления и МФЦ от общего количества таких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Повторные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обращения – Доля обращений, поступивших на портал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по которым поступили повторные обращения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электронного юридически значимого документооборота в органах местного самоуправления и подведомственных им учреждениях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417529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7920880" cy="5325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6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3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35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12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3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265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Отложенные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решения – Доля отложенных решений от числа ответов, предоставленных на портале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(два и более раз)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вовремя – Доля жалоб, поступивших на портал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по которым нарушен срок подготовки ответа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учреждений культуры, обеспеченных доступом в информационно-телекоммуникационную сеть Интернет на скорости: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учреждений культуры, расположенных в городских населенных пунктах, – не менее 50 Мбит/с;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учреждений культуры, расположенных в сельских населенных пунктах, – не менее 10 Мбит/с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связи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95,5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572088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064895" cy="48379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оснащены (обновили)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4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обеспечены материально- технической базой для внедрения цифровой образовательной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помещений аппаратных, приведенных в соответствие со стандартом «Цифровая школа» в части ИТ-инфраструктуры государственных и муниципальных общеобразовательных организаций, реализующих программы общего образования, для обеспечения в помещениях безопасного доступа к государственным, муниципальным и иным информационным системам, информационно-телекоммуникационной сети «Интернет» и обеспечения базовой безопасности образовательного процесса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002407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80920" cy="50405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4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2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152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53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35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85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«Разработка Генерального плана развития городского округа»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54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утвержденного в актуальной версии генерального плана городского округа (внесение изменений в генеральный план городского округа)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7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утвержденных в актуальной версии Правил землепользования и застройки городского округа (внесение изменений в Правила землепользования и застройки городского округа)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91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утвержденных нормативов градостроительного проектирования городского округа (внесение изменений в нормативы градостроительного проектирования городского округа)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001821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136903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Подпрограмма II «Реализация политики пространственного развития городского округа»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Количество ликвидированных самовольных, недостроенных и аварийных объектов на территории муниципального образования Московской области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34,00</a:t>
                      </a: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99148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064895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Чистая вода»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доли населения, обеспеченного доброкачественной питьевой водой из централизованных источников водоснабжения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ВЗУ, ВНС и станций водоподготовки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321188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7" cy="427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Системы водоотведения»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очистки сточных вод суммарной производительностью.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ед./тыс. куб. 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построенных, реконструированных, отремонтированных коллекторов (участков), канализационных насосных станций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Прирост мощности очистных сооружений, обеспечивающих сокращение отведения в реку Волгу загрязненных сточных вод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куб.км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/год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568184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7" cy="427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«Создание условий для обеспечения качественными коммунальными услугами»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созданных и восстановленных объектов коммунальной инфраструктуры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созданных и восстановленных объектов социальной и инженерной инфраструктуры на территории военных городков Московской области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5618706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7920880" cy="5159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6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3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35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12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3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«Энергосбережение и повышение энергетической эффективности»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зданий, строений, сооружений муниципальной собственности, соответствующих нормальному уровню энергетической эффективности и выше (А, В, С, D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Бережливый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учет – оснащенность многоквартирных домов общедомовыми  приборами учета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87,85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многоквартирных домов с присвоенными классами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465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101565913"/>
              </p:ext>
            </p:extLst>
          </p:nvPr>
        </p:nvGraphicFramePr>
        <p:xfrm>
          <a:off x="479376" y="1268760"/>
          <a:ext cx="10873208" cy="4680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5146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 год план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680,3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649,9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1 149, 9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1 579,9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1 784,0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1 584,0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164,0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109,9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2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220,0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1 324,1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1 728,2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1 584,0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265,9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265,9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145,9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369,9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2 474,0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1 984,0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1 839,8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17,7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064895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газификации»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Получение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проектной документации на строительство газопроводов высокого, среднего и низкого давления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Ввод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эксплуатацию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газгольдера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390775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7" cy="53008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«Строительство объектов социальной инфраструктуры»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«Строительство (реконструкция) объектов образования»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63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за счет бюджетных средств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введенных в эксплуатацию объектов общего образования не вошедших в состав мероприятий регионального проекта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за счет внебюджетных источников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объектов общего образования за счет внебюджетных источников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84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введенных в эксплуатацию объектов дошкольного образования с ясельными группами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введенных в эксплуатацию объектов общего образования в рамках реализации мероприятий по созданию в субъектах Российской Федерации дополнительных (новых) мест в общеобразовательных организациях в связи с ростом числа учащихся, вызванным демографическим фактором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40022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5" cy="2304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«Строительство объектов социальной инфраструктуры»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«Строительство (реконструкция) объектов физической культуры и спорта»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6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объектов спортивной инфраструктуры муниципальной собственности для занятий физической культурой и спортом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01064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7" cy="3499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«Переселение граждан из аварийного жилищного фонда»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«Обеспечение мероприятий по переселению граждан из аварийного жилищного фонда в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6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квадратных метров расселенного аварийного жилищного фонда в муниципальные жилые помещения, переданные  в муниципальную собственность при реализации инвестиционных контрактов и соглашений, или за счет средств бюджета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36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расселенных из аварийного жилищного фонда в муниципальные жилые помещения, переданные  в муниципальную собственность при реализации инвестиционных контрактов и соглашений, или за счет средств бюджета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129136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1" y="116632"/>
            <a:ext cx="8363271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784857"/>
              </p:ext>
            </p:extLst>
          </p:nvPr>
        </p:nvGraphicFramePr>
        <p:xfrm>
          <a:off x="911424" y="836713"/>
          <a:ext cx="10513167" cy="5616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6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3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5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18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6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6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68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68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47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64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14.04.2022 №  53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1 337,5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417,0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64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г. о. Домодедово МО от 28.03.2022 № 39 "Об 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91,5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619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280,5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8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 24.10.2022 № 199 "Об  оказании единовременной материальной помощи"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6500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1424" y="274638"/>
            <a:ext cx="9577064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57993"/>
              </p:ext>
            </p:extLst>
          </p:nvPr>
        </p:nvGraphicFramePr>
        <p:xfrm>
          <a:off x="695400" y="928686"/>
          <a:ext cx="10369151" cy="49485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5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2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643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2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2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27.01.2022 №  10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077453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95400" y="274638"/>
            <a:ext cx="95154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680828"/>
              </p:ext>
            </p:extLst>
          </p:nvPr>
        </p:nvGraphicFramePr>
        <p:xfrm>
          <a:off x="687499" y="1052736"/>
          <a:ext cx="10449059" cy="4752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7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5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66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5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9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13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3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13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221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51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г.о. Домодедово МО от 02.02.2022 №  14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51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г.о. Домодедово МО от 15.02.2022 №  22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667374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074567"/>
              </p:ext>
            </p:extLst>
          </p:nvPr>
        </p:nvGraphicFramePr>
        <p:xfrm>
          <a:off x="479375" y="908721"/>
          <a:ext cx="10729192" cy="5472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7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7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4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6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6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55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55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55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40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2022год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44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15.04.2022 № 54 "О выплате адресной материальной помощи к 77-ой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3 745,0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400,0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15.04.2022 № 54 "О выплате адресной материальной помощи к 77-ой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3971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575,0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3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440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15.04.2022 № 54 "О выплате адресной материальной помощи к 77-ой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2 005,0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552860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416" y="274638"/>
            <a:ext cx="9371384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662109"/>
              </p:ext>
            </p:extLst>
          </p:nvPr>
        </p:nvGraphicFramePr>
        <p:xfrm>
          <a:off x="846309" y="980728"/>
          <a:ext cx="10290250" cy="3528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4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57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7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76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76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76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083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года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 рублей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0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6 062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15.04.2022 № 54 "О выплате адресной материальной помощи к 77-ой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18 303,0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16 491,0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89,68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04197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83432" y="274638"/>
            <a:ext cx="9227368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168065"/>
              </p:ext>
            </p:extLst>
          </p:nvPr>
        </p:nvGraphicFramePr>
        <p:xfrm>
          <a:off x="767408" y="908721"/>
          <a:ext cx="10369151" cy="5472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5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2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071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9 045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7 146,50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7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40 (11 семей)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1 200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1 200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2 402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49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53014" y="188640"/>
            <a:ext cx="8229600" cy="41805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Динамика доходов 2021-2025 гг.                                                                                            </a:t>
            </a:r>
            <a:r>
              <a:rPr lang="ru-RU" sz="1200" dirty="0">
                <a:latin typeface="Georgia" panose="02040502050405020303" pitchFamily="18" charset="0"/>
              </a:rPr>
              <a:t>млн. 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8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013347"/>
              </p:ext>
            </p:extLst>
          </p:nvPr>
        </p:nvGraphicFramePr>
        <p:xfrm>
          <a:off x="299096" y="934650"/>
          <a:ext cx="10837464" cy="5446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379803" y="2564904"/>
            <a:ext cx="902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12 779,3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38449" y="3488712"/>
            <a:ext cx="902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13 007,9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00256" y="4293096"/>
            <a:ext cx="891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11 193,8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1424" y="274638"/>
            <a:ext cx="9299376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145711"/>
              </p:ext>
            </p:extLst>
          </p:nvPr>
        </p:nvGraphicFramePr>
        <p:xfrm>
          <a:off x="883792" y="908721"/>
          <a:ext cx="10324778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9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98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4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8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6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06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06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222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1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2)Постановление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5 640,00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2 650,25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0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Работники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анестизиолого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2436,70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753,24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30,9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08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843,41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99346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7408" y="274638"/>
            <a:ext cx="9443392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5582"/>
              </p:ext>
            </p:extLst>
          </p:nvPr>
        </p:nvGraphicFramePr>
        <p:xfrm>
          <a:off x="911426" y="908047"/>
          <a:ext cx="10297142" cy="5502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5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75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4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2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82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82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5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года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премия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2)Решение Совета депутатов 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27.07.2012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1-4/469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об условиях и порядке премирования к юбилейным датам лиц, достигших возраста 90 лет и старше (долгожителей), зарегистрированных по месту жительства на территории  г.о.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МО»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17 241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28 736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34 483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4 116,4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67,48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7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Общественные помощники Главы г.о.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669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18.12.2020 № 1-4/1087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2021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2022 и 2023 годов»</a:t>
                      </a:r>
                    </a:p>
                    <a:p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kumimoji="0" lang="en-US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31.03.2022</a:t>
                      </a:r>
                      <a:r>
                        <a:rPr kumimoji="0" lang="en-US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1-4/1206 ,1207 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 порядке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выплаты материальной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помощи председателям уличных комитетов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микрорайонов города Домодедово, общественным помощникам Главы городского округа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старостам сельских населенных пунктов административных округов 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1724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16405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13028,62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79,39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4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денежное поощрение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18.12.2020 № 1-4/1087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2021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2022 и 2023 годов»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от 05.11.2020 № 2432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187,50 руб./1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час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287,40 руб./1час в режиме ЧС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13478,60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154,96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53,08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487717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3392" y="44624"/>
            <a:ext cx="10369152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605772"/>
              </p:ext>
            </p:extLst>
          </p:nvPr>
        </p:nvGraphicFramePr>
        <p:xfrm>
          <a:off x="623390" y="764703"/>
          <a:ext cx="10873208" cy="55618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68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42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8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54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48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98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993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0992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 </a:t>
                      </a:r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1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97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262,3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677,9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584,4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150,9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682,2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468,7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340,6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308,9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31,7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6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72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Строительство блока школы на 825 мест г.о. Домодедово (этап N 2 общеобразовательной школы на 1100 мест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 fontAlgn="b"/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адресу: г.о. Домодедово </a:t>
                      </a:r>
                      <a:r>
                        <a:rPr lang="ru-RU" sz="10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ru-RU" sz="10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Пахринский</a:t>
                      </a: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 fontAlgn="b"/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ЖК «Домодедово Парк»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– 2024 год.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Результаты от реализации: Создание дополнительных (новых) мест в общеобразовательных организациях в связи с ростом числа учащихся.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433,9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278,8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155,0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374,9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244,8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76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общеобразовательной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школы на 550 мест по адресу: г.о. Домодедово,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. Барыбино, ул. Макаренко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– 2024 год.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Результаты от реализации: Создание дополнительных (новых) мест в общеобразовательных организациях в связи с ростом числа учащихся.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214,7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127,6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260,6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142,4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00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 -значимые объекты, строительство (реконструкция) которых осуществляется с участием средств бюджета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114328"/>
              </p:ext>
            </p:extLst>
          </p:nvPr>
        </p:nvGraphicFramePr>
        <p:xfrm>
          <a:off x="623387" y="764702"/>
          <a:ext cx="10657188" cy="5809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5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04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04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04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69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40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4606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92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0202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Детский сад на 240 мест  по адресу: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Южный </a:t>
                      </a:r>
                    </a:p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(корректировка проекта и строительство)</a:t>
                      </a:r>
                      <a:endParaRPr lang="en-US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Плановый срок ввода в эксплуатацию 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- 2025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Результаты от реализации: Создание дополнительных (</a:t>
                      </a:r>
                      <a:r>
                        <a:rPr kumimoji="0" lang="ru-RU" sz="900" b="0" i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новых) мест в целях ликвидации очередности</a:t>
                      </a:r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46,7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290,6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276,1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14,5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5571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ВЗУ по адресу: г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Домодедово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Востряково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ул.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Ледовская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Результаты от реализации: ВЗУ позволит обеспечить качественной водой порядка 5000 жителей микрорайона Востряково.  </a:t>
                      </a:r>
                    </a:p>
                    <a:p>
                      <a:pPr marL="0" algn="ctr" rtl="0" eaLnBrk="1" fontAlgn="ctr" latinLnBrk="0" hangingPunct="1"/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ВЗУ планируется в октябре 2023</a:t>
                      </a:r>
                      <a:r>
                        <a:rPr kumimoji="0" lang="ru-RU" sz="9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года. </a:t>
                      </a:r>
                      <a:endParaRPr lang="ru-RU" sz="900" b="1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97,1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54,4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90484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Детский сад на 250 мест  по адресу: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Западный,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ул. Текстильщиков </a:t>
                      </a:r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(ПИР и строительство)</a:t>
                      </a:r>
                      <a:endParaRPr lang="en-US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Плановый срок ввода в эксплуатацию</a:t>
                      </a:r>
                      <a:r>
                        <a:rPr kumimoji="0" lang="en-US" sz="9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-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Результаты от реализации: Создание дополнительных (</a:t>
                      </a:r>
                      <a:r>
                        <a:rPr kumimoji="0" lang="ru-RU" sz="900" b="0" i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новых) мест в целях ликвидации очередности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9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32,8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17,2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73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402891"/>
              </p:ext>
            </p:extLst>
          </p:nvPr>
        </p:nvGraphicFramePr>
        <p:xfrm>
          <a:off x="695400" y="678706"/>
          <a:ext cx="10513167" cy="58466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0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32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8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84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8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83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34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8121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1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57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двух сборных коллекторов и двух КНС в </a:t>
                      </a:r>
                      <a:r>
                        <a:rPr lang="ru-RU" sz="9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мкр.Востряково</a:t>
                      </a:r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г.о.Домодедово</a:t>
                      </a:r>
                      <a:endParaRPr lang="ru-RU" sz="9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9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Реализация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проекта позволит обеспечить около 1 000 человек централизованной системой водоотведения</a:t>
                      </a:r>
                    </a:p>
                    <a:p>
                      <a:pPr algn="ctr" fontAlgn="b"/>
                      <a:endParaRPr lang="ru-RU" sz="900" b="0" i="0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Плановый срок ввода в эксплуатацию – 2025 год</a:t>
                      </a:r>
                      <a:endParaRPr lang="ru-RU" sz="9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7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крытого футбольного манежа </a:t>
                      </a:r>
                    </a:p>
                    <a:p>
                      <a:pPr algn="ctr" fontAlgn="ctr"/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с пропускной способностью </a:t>
                      </a:r>
                      <a:r>
                        <a:rPr lang="en-US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~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250 человек в день, 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г. Домодедово, </a:t>
                      </a:r>
                      <a:r>
                        <a:rPr lang="ru-RU" sz="900" b="0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. Северный, ул.1-ая Коммунистическая.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объекта планируется в 2023 году.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Результаты от реализации: эксплуатация объектов спортивной инфраструктуры муниципальной собственности для занятий физической культурой и спортом.</a:t>
                      </a:r>
                      <a:endParaRPr kumimoji="0" lang="en-US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548,9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97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физкультурно-оздоровительного комплекса </a:t>
                      </a:r>
                    </a:p>
                    <a:p>
                      <a:pPr algn="ctr" fontAlgn="b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 крытым катком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с пропускной способностью </a:t>
                      </a:r>
                      <a:r>
                        <a:rPr lang="en-US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~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360 человек в день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Северный, ул. 1-я Коммунистическая.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Результаты от реализации: эксплуатация объектов спортивной инфраструктуры муниципальной собственности для занятий физической культурой и спортом.</a:t>
                      </a:r>
                      <a:endParaRPr kumimoji="0" lang="en-US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объекта планируется в 2023 году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538,4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04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5400" y="1268760"/>
            <a:ext cx="104411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 Лариса Михайловна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finupr@domod.ru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распоряжением Администрации городского округа Домодедово Московской области от 30.05.2019 №127 «Об утверждении Регламента рассмотрения обращения граждан в Администрации городского округа Домодедово» прием граждан ведется по понедельникам с 14.00 до 18.00. 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запись может быть осуществлена по телефону +7(496)792-45-32.</a:t>
            </a: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6093961"/>
              </p:ext>
            </p:extLst>
          </p:nvPr>
        </p:nvGraphicFramePr>
        <p:xfrm>
          <a:off x="605904" y="823254"/>
          <a:ext cx="10530656" cy="2655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0917091"/>
              </p:ext>
            </p:extLst>
          </p:nvPr>
        </p:nvGraphicFramePr>
        <p:xfrm>
          <a:off x="983432" y="3541098"/>
          <a:ext cx="921702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55841" y="363431"/>
            <a:ext cx="306484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05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бюджета 2023 года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8783924" y="617347"/>
            <a:ext cx="514350" cy="51435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9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%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415480" y="2204864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793426" y="2197208"/>
            <a:ext cx="1078438" cy="247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568385" y="2151011"/>
            <a:ext cx="15796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6672064" y="2151011"/>
            <a:ext cx="908162" cy="29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495600" y="5373216"/>
            <a:ext cx="11209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599119" y="4985829"/>
            <a:ext cx="1430981" cy="387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580226" y="4759699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6816080" y="4766354"/>
            <a:ext cx="748038" cy="219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43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99588530"/>
              </p:ext>
            </p:extLst>
          </p:nvPr>
        </p:nvGraphicFramePr>
        <p:xfrm>
          <a:off x="1775520" y="836712"/>
          <a:ext cx="842493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Заголовок 3"/>
          <p:cNvSpPr>
            <a:spLocks noGrp="1"/>
          </p:cNvSpPr>
          <p:nvPr>
            <p:ph type="title"/>
          </p:nvPr>
        </p:nvSpPr>
        <p:spPr>
          <a:xfrm>
            <a:off x="2063552" y="260648"/>
            <a:ext cx="4382244" cy="205532"/>
          </a:xfrm>
        </p:spPr>
        <p:txBody>
          <a:bodyPr>
            <a:no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>
                <a:latin typeface="Georgia" panose="02040502050405020303" pitchFamily="18" charset="0"/>
              </a:rPr>
              <a:t>Структура налоговых доходов 2023 года, </a:t>
            </a:r>
            <a:r>
              <a:rPr lang="ru-RU" sz="1200" dirty="0" err="1">
                <a:latin typeface="Georgia" panose="02040502050405020303" pitchFamily="18" charset="0"/>
              </a:rPr>
              <a:t>млн.руб</a:t>
            </a:r>
            <a:r>
              <a:rPr lang="ru-RU" sz="12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675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38799184"/>
              </p:ext>
            </p:extLst>
          </p:nvPr>
        </p:nvGraphicFramePr>
        <p:xfrm>
          <a:off x="1909292" y="908720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1584" y="260648"/>
            <a:ext cx="4752528" cy="205532"/>
          </a:xfrm>
        </p:spPr>
        <p:txBody>
          <a:bodyPr>
            <a:no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>
                <a:latin typeface="Georgia" panose="02040502050405020303" pitchFamily="18" charset="0"/>
              </a:rPr>
              <a:t>Структура неналоговых доходов 2023 года, </a:t>
            </a:r>
            <a:r>
              <a:rPr lang="ru-RU" sz="1200" dirty="0" err="1">
                <a:latin typeface="Georgia" panose="02040502050405020303" pitchFamily="18" charset="0"/>
              </a:rPr>
              <a:t>млн.руб</a:t>
            </a:r>
            <a:r>
              <a:rPr lang="ru-RU" sz="1200" dirty="0">
                <a:latin typeface="Georgia" panose="02040502050405020303" pitchFamily="18" charset="0"/>
              </a:rPr>
              <a:t>.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351584" y="2996952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791744" y="1873684"/>
            <a:ext cx="1080120" cy="547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503712" y="2780928"/>
            <a:ext cx="122413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6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449857"/>
              </p:ext>
            </p:extLst>
          </p:nvPr>
        </p:nvGraphicFramePr>
        <p:xfrm>
          <a:off x="551384" y="1124744"/>
          <a:ext cx="11233247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448" y="332656"/>
            <a:ext cx="10090121" cy="648072"/>
          </a:xfrm>
        </p:spPr>
        <p:txBody>
          <a:bodyPr>
            <a:normAutofit/>
          </a:bodyPr>
          <a:lstStyle/>
          <a:p>
            <a:r>
              <a:rPr lang="ru-RU" altLang="ru-RU" sz="105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2021-2025 гг.  </a:t>
            </a:r>
            <a:r>
              <a:rPr lang="ru-RU" altLang="ru-RU" sz="1050" dirty="0" smtClean="0">
                <a:latin typeface="Georgia" panose="02040502050405020303" pitchFamily="18" charset="0"/>
              </a:rPr>
              <a:t>                                           </a:t>
            </a:r>
            <a:r>
              <a:rPr lang="ru-RU" altLang="ru-RU" sz="1050" dirty="0">
                <a:latin typeface="Georgia" panose="02040502050405020303" pitchFamily="18" charset="0"/>
              </a:rPr>
              <a:t>(млн. руб.)</a:t>
            </a:r>
            <a:endParaRPr lang="ru-RU" sz="105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31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188640"/>
            <a:ext cx="8147248" cy="562074"/>
          </a:xfrm>
        </p:spPr>
        <p:txBody>
          <a:bodyPr>
            <a:normAutofit/>
          </a:bodyPr>
          <a:lstStyle/>
          <a:p>
            <a:pPr marL="137160"/>
            <a:r>
              <a:rPr lang="ru-RU" sz="1400" dirty="0">
                <a:latin typeface="Georgia" panose="02040502050405020303" pitchFamily="18" charset="0"/>
              </a:rPr>
              <a:t>Глоссарий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5400" y="836712"/>
            <a:ext cx="1072919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сроки;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бюджета;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городского округа Домодедово над его расходами. </a:t>
            </a:r>
          </a:p>
          <a:p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на душу населения (руб./чел.)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957207"/>
              </p:ext>
            </p:extLst>
          </p:nvPr>
        </p:nvGraphicFramePr>
        <p:xfrm>
          <a:off x="839416" y="980728"/>
          <a:ext cx="8229600" cy="502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696400" y="2276872"/>
            <a:ext cx="20882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информации: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://budget.mosreg.ru/byudzhet-dlya-grazhdan/informaciya-ob-ispolnenii-byudzheta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(Открытый бюджет Московской области)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budget.admhimki.ru/byudzhet/reshenie-o-byudzhete/resheniya-o-byudzhete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г.о.Химки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«Бюджет»)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www.balfin.ru/byudzhet-2022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Финансового управления Администрации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г.о.Балашиха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volok-go.ru/activities/finance?tab=tab2386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Администрации городского округа Волоколамск)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0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075649"/>
              </p:ext>
            </p:extLst>
          </p:nvPr>
        </p:nvGraphicFramePr>
        <p:xfrm>
          <a:off x="767408" y="980728"/>
          <a:ext cx="1072919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5560" y="260648"/>
            <a:ext cx="6172200" cy="529568"/>
          </a:xfrm>
        </p:spPr>
        <p:txBody>
          <a:bodyPr>
            <a:normAutofit/>
          </a:bodyPr>
          <a:lstStyle/>
          <a:p>
            <a:r>
              <a:rPr lang="ru-RU" altLang="ru-RU" sz="1050" dirty="0"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050" dirty="0" smtClean="0">
                <a:latin typeface="Georgia" panose="02040502050405020303" pitchFamily="18" charset="0"/>
              </a:rPr>
              <a:t>2021-2025 </a:t>
            </a:r>
            <a:r>
              <a:rPr lang="ru-RU" altLang="ru-RU" sz="1050" dirty="0">
                <a:latin typeface="Georgia" panose="02040502050405020303" pitchFamily="18" charset="0"/>
              </a:rPr>
              <a:t>гг. (млн. руб.)</a:t>
            </a:r>
            <a:endParaRPr lang="ru-RU" sz="105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1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6885083"/>
              </p:ext>
            </p:extLst>
          </p:nvPr>
        </p:nvGraphicFramePr>
        <p:xfrm>
          <a:off x="695400" y="673670"/>
          <a:ext cx="10657185" cy="5413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5 299 621,4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5 857 116,3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6 350 177,1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6 662 051,1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6 915 601,3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ПРИБЫЛЬ,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1 563 100,3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1 766 221,1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2 218 000,0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1 563 100,3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1 766 221,1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2 218 000,0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70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1 343 817,7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6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с доходов, полученных от осуществления деятельности физическими лицами, зарегистрированными в качестве индивидуальных предпринимателей, нотариусов, занимающихся частной практикой, адвокатов, учредивших адвокатские кабинеты, и других лиц, занимающихся частной практикой в соответствии со статьей 227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3 655,2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с доходов, полученных физическими лицами в соответствии со статьей 228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124 149,6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658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в части суммы налога, превышающей 650 000 рублей, относящейся к части налоговой базы, превышающей 5 000 000 рублей (за исключением налога на доходы физических лиц с сумм прибыли контролируемой иностранной компании, в том числе фиксированной прибыли контролируемой иностранной компании)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89 969,6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221 221,1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108266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7056657"/>
              </p:ext>
            </p:extLst>
          </p:nvPr>
        </p:nvGraphicFramePr>
        <p:xfrm>
          <a:off x="695400" y="673670"/>
          <a:ext cx="10657185" cy="5753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109 574,3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103 162,0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114 954,0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125 315,0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132 617,0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109 574,3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103 162,0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114 954,0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125 315,0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132 617,0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дизельное топливо,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50 586,0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46 643,0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55 430,0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60 724,0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64 413,0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70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моторные масла для дизельных и (или) карбюраторных (инжекторных) двигателей,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6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автомобильный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67 258,7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62 110,0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65 693,0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71 259,0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74 852,0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прямогонный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-8 626,2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-5 849,0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-6 486,0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-7 015,0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-7 015,0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428841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17627271"/>
              </p:ext>
            </p:extLst>
          </p:nvPr>
        </p:nvGraphicFramePr>
        <p:xfrm>
          <a:off x="695400" y="673670"/>
          <a:ext cx="10657185" cy="5767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782 242,3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933 000,0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659 902,4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823 000,0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1 490 000,0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с налогоплательщиков, выбравших в качестве объекта налогообложения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528 323,7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с налогоплательщиков, выбравших в качестве объекта налогообложения доходы, уменьшенные на величину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131 579,1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100 699,6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налогообложения, зачисляемый в бюджеты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100 699,6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1 583 256,4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1 950 000,0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ё260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2 320 000,0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214 864,8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214 864,8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1 368 391,6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1 990 000,0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с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1 098 710,4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1 380 000,0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1 660 000,0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с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269 681,2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98887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61420130"/>
              </p:ext>
            </p:extLst>
          </p:nvPr>
        </p:nvGraphicFramePr>
        <p:xfrm>
          <a:off x="695400" y="673670"/>
          <a:ext cx="10657185" cy="5420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35 032,8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38 050,0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44 050,0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47 050,0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по делам, рассматриваемым в судах общей юрисдикции, мировыми судьями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34 872,8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по делам, рассматриваемым в судах общей юрисдикции, мировыми судьями (за исключением Верховного Суда Российской Федерации)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34 872,8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за государственную регистрацию, а также за совершение прочих юридически значимых 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за выдачу разрешения на установку рекламной конструкции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547 756,0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553 162,6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512 680,0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497 680,0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466 680,0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507 168,7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476 000,0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461 000,0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364 240,5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платы за земли после разграничения государственной собственности на землю, а также средства от продажи права на заключение договоров аренды указанных земельных участков (за исключением земельных участков бюджетных и автономных учреждений)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72 090,4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имущества, составляющего государственную (муниципальную) казну (за исключением земельных участков)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70 159,2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1772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28379954"/>
              </p:ext>
            </p:extLst>
          </p:nvPr>
        </p:nvGraphicFramePr>
        <p:xfrm>
          <a:off x="695400" y="673670"/>
          <a:ext cx="10657185" cy="6070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по соглашениям об установлении сервитута в отношении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842,1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по соглашениям об установлении сервитута в отношении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по соглашениям об установлении сервитута в отношении земельных участков после разграничения государственной собственности на землю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39 737,3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32 520,0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36 470,0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36 470,0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36 470,0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поступления от использования имущества, находящегося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32 725,6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19 350,0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26 300,0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Плата, поступившая в рамках договора за предоставление права на размещение и эксплуатацию нестационарного торгового объекта, установку и эксплуатацию рекламных конструкций на землях или земельных участках, находящихся в государственной или муниципальной собственности, и на землях или земельных участках,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7 011,7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13 170,0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10 170,0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14021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64623318"/>
              </p:ext>
            </p:extLst>
          </p:nvPr>
        </p:nvGraphicFramePr>
        <p:xfrm>
          <a:off x="695401" y="673670"/>
          <a:ext cx="10657185" cy="4915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2495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6 398,2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6 398,2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выбросы загрязняющих веществ в атмосферный воздух стационарными объектами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2 913,2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сбросы загрязняющих веществ в водные объекты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2 134,1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размещение отходов производства и потребления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1 308,5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9 283,2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5 913,1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5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903,2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64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8 380,0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5 851,0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265757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57934553"/>
              </p:ext>
            </p:extLst>
          </p:nvPr>
        </p:nvGraphicFramePr>
        <p:xfrm>
          <a:off x="695401" y="673671"/>
          <a:ext cx="10873208" cy="5972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1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4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19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7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46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824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215 507,2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397 305,6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0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имущества, находящегося в государственной и муниципальной собственности (за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18 170,1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0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имущества, находящегося в собственности городских округов (за исключением движимого имущества муниципальных бюджетных и автономных учреждений, а также имущества муниципальных унитарных предприятий, в том числе казенных), в части реализации основных средств по указанному имуществу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18 170,1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участков, находящихся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54 487,4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53 372,7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54 487,4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53 011,1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1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112 085,8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1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112 085,8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28 962,3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65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имущества, находящегося в собственности городских округов, в части приватизации нефинансовых активов имущества казны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28 962,3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43370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79720555"/>
              </p:ext>
            </p:extLst>
          </p:nvPr>
        </p:nvGraphicFramePr>
        <p:xfrm>
          <a:off x="695399" y="673670"/>
          <a:ext cx="10945216" cy="5635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9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112 327,0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21 599,2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70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неустойки, пени, уплаченные в соответствии с законом или договором в случае неисполнения или ненадлежащего исполнения обязательств перед государственным (муниципальным) органом, органом управления государственным внебюджетным фондом, казенным учреждением, Центральным банком Российской Федерации, иной организацией, действующей от имени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47 830,1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17 546,2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49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штрафы, неустойки, пени, уплаченные в соответствии с законом или договором в случае неисполнения или ненадлежащего исполнения обязательств перед государственным (муниципальным) органом, казенным учреждением, Центральным банком Российской Федерации, государственной корпорацией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47 830,1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17 546,2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335 163,8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48 796,0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6 793,1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7 306,1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4 554,3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335 027,8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48 796,0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6 793,1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7 306,1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4 554,3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 бюджетов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335 027,8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48 796,0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6 793,1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7 306,1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4 554,3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02682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274638"/>
            <a:ext cx="8147248" cy="562074"/>
          </a:xfrm>
        </p:spPr>
        <p:txBody>
          <a:bodyPr>
            <a:normAutofit/>
          </a:bodyPr>
          <a:lstStyle/>
          <a:p>
            <a:pPr marL="13716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767408" y="980728"/>
            <a:ext cx="10585176" cy="511256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социально - экономического развития городского округа Домодедово 2023-2025 годов, определены подходы к формированию бюджетной и налоговой политики округа и основные параметры бюджета городского округа Домодедово на трехлетний период. Бюджет сформирован на основе базового варианта прогноза, который отражает сложившуюся тенденцию развития экономики городского округа Домодедово.</a:t>
            </a: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48473949"/>
              </p:ext>
            </p:extLst>
          </p:nvPr>
        </p:nvGraphicFramePr>
        <p:xfrm>
          <a:off x="695399" y="673670"/>
          <a:ext cx="10945216" cy="5679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9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3 752 838,6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5 336 650,3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6 657 740,2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6 117 216,7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5 021 761,9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8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3 731 636,8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5 441 953,0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6 657 740,2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6 117 216,7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5 021 761,9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654 071,6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2 117 477,3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3 071 275,7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2 501 845,1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1 444 447,0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строительство, модернизацию, ремонт и содержание автомобильных дорог общего пользования, в том числе дорог в поселениях (за исключением автомобильных дорог федерального значения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131 060,8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278 161,8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96 770,0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91 113,0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71 697,0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осуществление дорожной деятельности в отношении автомобильных дорог общего пользования, а также капитального ремонта и ремонта дворовых территорий многоквартирных домов, проездов к дворовым территориям многоквартирных домов населенных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пунктов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33 864,4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172 603,0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87 224,0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создание и обеспечение функционирования центров образования естественно-научной и технологической направленностей в общеобразовательных организациях, расположенных в сельской местности и малых городах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2 987,4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4 706,2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2 195,1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4 419,8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65659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38248594"/>
              </p:ext>
            </p:extLst>
          </p:nvPr>
        </p:nvGraphicFramePr>
        <p:xfrm>
          <a:off x="695399" y="673670"/>
          <a:ext cx="10945216" cy="5936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9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обеспечение образовательных организаций материально-технической базой для внедрения цифровой образовательной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3 196,9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строительство и реконструкцию (модернизацию) объектов питьевого водоснабжения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47 799,2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97 106,2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108 276,4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133 224,9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152 385,3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152 385,3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168 077,1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создание новых мест в общеобразовательных организациях в связи с ростом числа обучающихся, вызванным демографическим фактором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278 847,2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374 919,5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реализацию мероприятий по обеспечению жильем молодых семей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2 234,4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4 148,9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3 908,5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3 616,9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2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поддержку отрасли культуры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771,6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7 096,5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1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реализацию программ формирования современной городской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112 887,0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298 767,0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281 920,7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746 191,7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142 986,5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капитальных вложений в объекты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8 175,6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214 673,1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307 299,9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308 869,2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капитальных вложений в объекты государственной (муниципальной) собственности в рамках создания и модернизации объектов спортивной инфраструктуры региональной собственности (муниципальной собственности) для занятий физической культурой 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спортом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428 010,5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1 087 255,4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субсидии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246 778,3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434 366,7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365 198,5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249 461,4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212 173,4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75305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02802831"/>
              </p:ext>
            </p:extLst>
          </p:nvPr>
        </p:nvGraphicFramePr>
        <p:xfrm>
          <a:off x="695399" y="673670"/>
          <a:ext cx="10945216" cy="5895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9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9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2 946 203,9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3 297 423,8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3 581 464,5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3 615 371,6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3 577 314,9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местным бюджетам на выполнение передаваемых полномочий субъектов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46 090,2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48 838,8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55 798,7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55 923,7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56 016,7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на компенсацию части платы, взимаемой с родителей (законных представителей) за присмотр и уход за детьми, посещающими образовательные организации, реализующие образовательные программы дошкольного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50 975,7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52 553,0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72 805,0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72 805,0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72 805,0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муниципальных образований на предоставление жилых помещений детям-сиротам и детям, оставшимся без попечения родителей, лицам из их числа по договорам найма специализированных жилых помещений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49 339,4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80 295,0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61 198,0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91 797,0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56 098,0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на осуществление полномочий по обеспечению жильем отдельных категорий граждан, установленных Федеральным законом от 12 января 1995 года № 5-ФЗ "О ветеранах"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1 366,0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2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на осуществление полномочий по обеспечению жильем отдельных категорий граждан, установленных Федеральным законом от 24 ноября 1995 года № 181-ФЗ "О социальной защите инвалидов в Российской Федерации"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1 366,0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2 430,0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41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муниципальных образований 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65 037,2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77 469,0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79 511,0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80 330,0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80 330,0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субвенции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2 686 088,1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3 008 756,0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3 305 022,0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3 305 022,0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3 305 022,0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109,4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27 052,0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4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межбюджетные трансферты, передаваемые бюджетам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27 052,0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4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9 052 460,0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10 948 287,9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13 007 917,3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12 779 267,7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11 937 363,2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97842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Информация о налоговых ставках и льготах по земельному налогу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621570"/>
              </p:ext>
            </p:extLst>
          </p:nvPr>
        </p:nvGraphicFramePr>
        <p:xfrm>
          <a:off x="623392" y="432047"/>
          <a:ext cx="10873207" cy="6021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7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1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0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31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738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25.09.2007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22.02.2008 №1-4/77, 14.07.2009 №1-4/200, от 31.03.2010 № 1-4/271,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29.09.2010 № 1-4/320, от 16.08.2011 № 1-4/387, от 11.11.2011 № 1-4/404,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11.10.2012 № 1-4/482, от 10.10.2013 №1-4/540, от 22.11.2013 №1-4/549, от 25.07.2014 №1-4/601, от 12.11.2014 №1-4/615, от 17.12.2014 №1-4/629, от 02.03.2015 №1-4/646, от 22.06.2015 №1-4/661, от 21.08.2015 №1-4/675, от 22.10.2015 №1-4/686, от 09.12.2015 №1-4/697, от 12.12.2016 №1-4/751, от 17.11.2017 №1-4/842, от 20.12.2017 №1-4/854, от 21.02.2019 №1-4/948, от 13.09.2019 №1-4/991, от 14.11.2019 №1-4/999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13.11.2020 №1-4/1083, от 23.07.2021 №1-4/1141, от 25.10.2021 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№1-4/1173</a:t>
                      </a: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6">
                  <a:txBody>
                    <a:bodyPr/>
                    <a:lstStyle/>
                    <a:p>
                      <a:pPr algn="l" fontAlgn="t"/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l" fontAlgn="t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инвалиды с детства, дети-инвалиды;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подвергшихся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</a:t>
                      </a:r>
                    </a:p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Социалистического Труда, полные кавалеры ордена Трудовой Славы.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лет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</a:t>
                      </a:r>
                      <a:endParaRPr lang="en-US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ассоциации, в том числе некоммерческие партнерства, а также товарищества собственников недвижимости - в отношении земельных участков, границы которых установлены в соответствии с земельным законодательством, и расположенных в границах территорий ведения гражданами садоводства, огородничества, дачного или индивидуального жилищного строительства для собственных нужд, на которых размещены объекты инженерной, социальной и транспортной инфраструктуры, относящиеся к имуществу общего пользования;</a:t>
                      </a: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некоммерческие организации – в отношении земельных участков, имеющих вид разрешенного использования охота и рыбалка.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1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занятых жилищным фондом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00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законом от 29 июля 2017 года N 217-ФЗ "О ведении гражданами садоводства и огородничества для собственных нужд и о внесении изменений в отдельные законодательные акты Российской Федерации»</a:t>
                      </a:r>
                    </a:p>
                    <a:p>
                      <a:pPr algn="l" fontAlgn="ctr"/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ограниченные в обороте в соответствии с законодательством Российской Федерации, предоставленные для обеспечения обороны, безопасности и таможенных нужд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приобретенных (предоставленных) для индивидуального и кооперативного гаражного строительства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116632"/>
            <a:ext cx="10513167" cy="706090"/>
          </a:xfrm>
        </p:spPr>
        <p:txBody>
          <a:bodyPr>
            <a:noAutofit/>
          </a:bodyPr>
          <a:lstStyle/>
          <a:p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налоговых расходах в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налога»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тыс. руб.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411207"/>
              </p:ext>
            </p:extLst>
          </p:nvPr>
        </p:nvGraphicFramePr>
        <p:xfrm>
          <a:off x="551384" y="980729"/>
          <a:ext cx="11377264" cy="5682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7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9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79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1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0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Герои Социалистического Труда, полные кавалеры ордена Трудовой Славы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7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инвалиды I и II групп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ветераны и инвалиды Великой Отечественной войны, а также ветераны и инвалиды боевых действий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607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физические лица, имеющие право на получение социальной поддержки в соответствии с </a:t>
                      </a:r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Законом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</a:t>
                      </a:r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законом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Теча" и в соответствии с Федеральным </a:t>
                      </a:r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законом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94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объектах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94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технику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инвалиды с детства, дети-инвалиды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7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члены семей погибших (умерших) инвалидов, участников Великой Отечественной войны, ветеранов боевых действий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93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труженики тыла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116632"/>
            <a:ext cx="10513167" cy="706090"/>
          </a:xfrm>
        </p:spPr>
        <p:txBody>
          <a:bodyPr>
            <a:noAutofit/>
          </a:bodyPr>
          <a:lstStyle/>
          <a:p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налоговых расходах в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налога»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тыс. руб.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095382"/>
              </p:ext>
            </p:extLst>
          </p:nvPr>
        </p:nvGraphicFramePr>
        <p:xfrm>
          <a:off x="551384" y="980729"/>
          <a:ext cx="11377264" cy="5769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7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9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79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1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0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лет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7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района»</a:t>
                      </a:r>
                    </a:p>
                    <a:p>
                      <a:pPr algn="just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4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46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получатели средств бюджета городского округа Домодедово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муниципальные бюджетные и автономные учреждения, получающим субсидию из бюджета городского округа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81 118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81 118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81 118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81 118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81 118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государственной собственности Московской области на объекты недвижимости, включая земельные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участки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7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собственности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30 646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30 646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30 646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30 646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30 646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некоммерческие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 в отношении земельных участков, имеющих вид разрешенного использования охота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рыбалка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90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186644"/>
              </p:ext>
            </p:extLst>
          </p:nvPr>
        </p:nvGraphicFramePr>
        <p:xfrm>
          <a:off x="957772" y="764704"/>
          <a:ext cx="10322804" cy="4602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2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8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1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59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974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14.06.2016 №1-4/716, от 12.02.2018 №1-4/867, от 13.11.2018 №1-4/920, от 14.11.2019 №1-4/1000, от 19.11.2021 №1-4/1178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4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6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9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6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подсобного хозяйства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9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3181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98197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45797" y="5661248"/>
            <a:ext cx="6752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Совета депутатов </a:t>
            </a:r>
            <a:r>
              <a:rPr lang="ru-RU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установлении налога </a:t>
            </a:r>
            <a:r>
              <a:rPr lang="ru-RU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имущество </a:t>
            </a:r>
            <a:r>
              <a:rPr lang="ru-RU" sz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лиц</a:t>
            </a:r>
            <a:r>
              <a:rPr lang="ru-RU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12.11.2014 №1-4/614 не предусмотрено предоставление налоговых льгот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4714460"/>
              </p:ext>
            </p:extLst>
          </p:nvPr>
        </p:nvGraphicFramePr>
        <p:xfrm>
          <a:off x="2063552" y="764704"/>
          <a:ext cx="820891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78" name="TextBox 8"/>
          <p:cNvSpPr txBox="1">
            <a:spLocks noChangeArrowheads="1"/>
          </p:cNvSpPr>
          <p:nvPr/>
        </p:nvSpPr>
        <p:spPr bwMode="auto">
          <a:xfrm>
            <a:off x="4431601" y="332657"/>
            <a:ext cx="39709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dirty="0">
                <a:latin typeface="Georgia" pitchFamily="18" charset="0"/>
              </a:rPr>
              <a:t>Структура расходов бюджета </a:t>
            </a:r>
            <a:r>
              <a:rPr lang="ru-RU" sz="1400" b="1" dirty="0" smtClean="0">
                <a:latin typeface="Georgia" pitchFamily="18" charset="0"/>
              </a:rPr>
              <a:t>2023 </a:t>
            </a:r>
            <a:r>
              <a:rPr lang="ru-RU" sz="1400" b="1" dirty="0">
                <a:latin typeface="Georgia" pitchFamily="18" charset="0"/>
              </a:rPr>
              <a:t>года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351584" y="3645024"/>
            <a:ext cx="15120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783632" y="4869160"/>
            <a:ext cx="1188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82592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9026" y="-12619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Раздел бюджета «Общегосударственные вопросы»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369426" y="84139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3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06819597"/>
              </p:ext>
            </p:extLst>
          </p:nvPr>
        </p:nvGraphicFramePr>
        <p:xfrm>
          <a:off x="767408" y="3424483"/>
          <a:ext cx="10297144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7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7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4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05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031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5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1 458,7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503,8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1 588,1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1 662,8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1 618,5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59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5,0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5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440,8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7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органов и органов финансового контроля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41,6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43,5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46,9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46,4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46,4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8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1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960,4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967,9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996,3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1 028,7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46614754"/>
              </p:ext>
            </p:extLst>
          </p:nvPr>
        </p:nvGraphicFramePr>
        <p:xfrm>
          <a:off x="1991544" y="476672"/>
          <a:ext cx="8280920" cy="2947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8112224" y="1340768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7030192" y="1340768"/>
            <a:ext cx="1077139" cy="3099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04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579296" cy="56207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«Национальная безопасность и правоохранительная деятельность»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59826" y="765176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7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24560980"/>
              </p:ext>
            </p:extLst>
          </p:nvPr>
        </p:nvGraphicFramePr>
        <p:xfrm>
          <a:off x="1199456" y="4005065"/>
          <a:ext cx="9721078" cy="2592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9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8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8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83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688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09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43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Гражданская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09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0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48,0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215304"/>
              </p:ext>
            </p:extLst>
          </p:nvPr>
        </p:nvGraphicFramePr>
        <p:xfrm>
          <a:off x="2063082" y="736589"/>
          <a:ext cx="669674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75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274638"/>
            <a:ext cx="8147248" cy="562074"/>
          </a:xfrm>
        </p:spPr>
        <p:txBody>
          <a:bodyPr>
            <a:normAutofit/>
          </a:bodyPr>
          <a:lstStyle/>
          <a:p>
            <a:pPr marL="13716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695400" y="847800"/>
            <a:ext cx="10873208" cy="5029471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задачами бюджетной политики при формировании бюджета городского округа Домодедово являются: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Федерации от 7 мая 2018 года.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34944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«Национальная экономика»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277351" y="188914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9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97040213"/>
              </p:ext>
            </p:extLst>
          </p:nvPr>
        </p:nvGraphicFramePr>
        <p:xfrm>
          <a:off x="911428" y="4028731"/>
          <a:ext cx="10513163" cy="2352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0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04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04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492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815,4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1 191,2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981,5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882,2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1 045,8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9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3,6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100,7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7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671,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8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15,1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1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24,6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88026802"/>
              </p:ext>
            </p:extLst>
          </p:nvPr>
        </p:nvGraphicFramePr>
        <p:xfrm>
          <a:off x="2639617" y="529127"/>
          <a:ext cx="663773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847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98" y="34944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«Жилищно-коммунальное хозяйство»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272589" y="188914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2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59401913"/>
              </p:ext>
            </p:extLst>
          </p:nvPr>
        </p:nvGraphicFramePr>
        <p:xfrm>
          <a:off x="1127445" y="3775405"/>
          <a:ext cx="9865098" cy="2609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497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9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1 378,8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1 629,4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1 692,8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2 174,7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1 212,0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3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8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369,3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8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914,5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1 151,2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9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Жилищно-коммунального хозяйства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74080358"/>
              </p:ext>
            </p:extLst>
          </p:nvPr>
        </p:nvGraphicFramePr>
        <p:xfrm>
          <a:off x="1718903" y="620688"/>
          <a:ext cx="8781268" cy="2952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875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3309" y="188640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«Охрана окружающей среды»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77351" y="342901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87224303"/>
              </p:ext>
            </p:extLst>
          </p:nvPr>
        </p:nvGraphicFramePr>
        <p:xfrm>
          <a:off x="623392" y="4005064"/>
          <a:ext cx="9866150" cy="2088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7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07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0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07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528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6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6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объектов растительного и животного мира  и среды их обитания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6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04519976"/>
              </p:ext>
            </p:extLst>
          </p:nvPr>
        </p:nvGraphicFramePr>
        <p:xfrm>
          <a:off x="2279576" y="836712"/>
          <a:ext cx="7603870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797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0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«Образование»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328151" y="188914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86717017"/>
              </p:ext>
            </p:extLst>
          </p:nvPr>
        </p:nvGraphicFramePr>
        <p:xfrm>
          <a:off x="983430" y="3625997"/>
          <a:ext cx="9865097" cy="2611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46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4 269,4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604,9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6 465,3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6 870,2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6 081,3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749,6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1 672,6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1 628,7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1 920,2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3 057,4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3 775,1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4 180,2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4 660,0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3 581,6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322,1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36,5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103,8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34862977"/>
              </p:ext>
            </p:extLst>
          </p:nvPr>
        </p:nvGraphicFramePr>
        <p:xfrm>
          <a:off x="1991544" y="620688"/>
          <a:ext cx="8353747" cy="2881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159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116632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«Культура и кинематография»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10795217" flipV="1">
            <a:off x="9048750" y="404813"/>
            <a:ext cx="1373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0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66498989"/>
              </p:ext>
            </p:extLst>
          </p:nvPr>
        </p:nvGraphicFramePr>
        <p:xfrm>
          <a:off x="983431" y="3933057"/>
          <a:ext cx="9937106" cy="2664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873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5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530,2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796,5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764,3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506,0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5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 кинематографии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2953377"/>
              </p:ext>
            </p:extLst>
          </p:nvPr>
        </p:nvGraphicFramePr>
        <p:xfrm>
          <a:off x="2137231" y="710569"/>
          <a:ext cx="7632848" cy="3078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281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«Социальная политика»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323389" y="333376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53989734"/>
              </p:ext>
            </p:extLst>
          </p:nvPr>
        </p:nvGraphicFramePr>
        <p:xfrm>
          <a:off x="1055440" y="4057846"/>
          <a:ext cx="9937105" cy="2357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439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2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203,2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2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2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88,5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2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53353030"/>
              </p:ext>
            </p:extLst>
          </p:nvPr>
        </p:nvGraphicFramePr>
        <p:xfrm>
          <a:off x="2135188" y="765175"/>
          <a:ext cx="7993062" cy="316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738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6840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«Физическая культура и спорт»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64651" y="312739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42779303"/>
              </p:ext>
            </p:extLst>
          </p:nvPr>
        </p:nvGraphicFramePr>
        <p:xfrm>
          <a:off x="983430" y="4005064"/>
          <a:ext cx="10225137" cy="129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6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6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60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60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288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32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263,7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1 583,8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03513" y="678706"/>
          <a:ext cx="4970463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8810103"/>
              </p:ext>
            </p:extLst>
          </p:nvPr>
        </p:nvGraphicFramePr>
        <p:xfrm>
          <a:off x="2783633" y="188640"/>
          <a:ext cx="6264275" cy="3467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635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116632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«Средства массовой информации 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20189" y="306389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1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55967546"/>
              </p:ext>
            </p:extLst>
          </p:nvPr>
        </p:nvGraphicFramePr>
        <p:xfrm>
          <a:off x="911426" y="3947046"/>
          <a:ext cx="10225132" cy="2578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6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6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6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60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812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70,4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15,4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55,0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55198675"/>
              </p:ext>
            </p:extLst>
          </p:nvPr>
        </p:nvGraphicFramePr>
        <p:xfrm>
          <a:off x="2207568" y="692696"/>
          <a:ext cx="7848872" cy="324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311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915683"/>
              </p:ext>
            </p:extLst>
          </p:nvPr>
        </p:nvGraphicFramePr>
        <p:xfrm>
          <a:off x="767408" y="1052736"/>
          <a:ext cx="1058517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Программные расходы                                                                                                             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9488823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65683" y="124743"/>
            <a:ext cx="86868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2021-2025 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646806"/>
              </p:ext>
            </p:extLst>
          </p:nvPr>
        </p:nvGraphicFramePr>
        <p:xfrm>
          <a:off x="623389" y="758825"/>
          <a:ext cx="10945218" cy="5694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9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42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5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66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4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4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прогноз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прогноз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прогноз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7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0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"Культура"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741,9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1 030,2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и  туризм"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1 031,9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767,2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765,2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4 033,0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5 044,9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5 300,7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533,0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475,7</a:t>
                      </a: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107,5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4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284,4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289,3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13,9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38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224,7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224,7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0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58,5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108,0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119,6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71,8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227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«Развитие инженерной инфраструктуры и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197,4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«Развитие инженерной инфраструктуры,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и отрасли обращения с отходами»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84,2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47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28175" y="352881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296030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281994"/>
              </p:ext>
            </p:extLst>
          </p:nvPr>
        </p:nvGraphicFramePr>
        <p:xfrm>
          <a:off x="839416" y="1052736"/>
          <a:ext cx="97210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55440" y="260648"/>
            <a:ext cx="10585176" cy="504056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      </a:t>
            </a:r>
            <a:r>
              <a:rPr lang="ru-RU" sz="1200" dirty="0" smtClean="0">
                <a:latin typeface="Georgia" panose="02040502050405020303" pitchFamily="18" charset="0"/>
              </a:rPr>
              <a:t>Инвестиции </a:t>
            </a:r>
            <a:r>
              <a:rPr lang="ru-RU" sz="1200" dirty="0">
                <a:latin typeface="Georgia" panose="02040502050405020303" pitchFamily="18" charset="0"/>
              </a:rPr>
              <a:t>в основной капитал за счет всех источников финансирования по полному кругу организаций </a:t>
            </a:r>
            <a:r>
              <a:rPr lang="ru-RU" sz="1200" dirty="0" smtClean="0">
                <a:latin typeface="Georgia" panose="02040502050405020303" pitchFamily="18" charset="0"/>
              </a:rPr>
              <a:t> (млрд. руб.)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67707996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07062" y="149908"/>
            <a:ext cx="8660938" cy="40594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2021-2025 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4016754"/>
              </p:ext>
            </p:extLst>
          </p:nvPr>
        </p:nvGraphicFramePr>
        <p:xfrm>
          <a:off x="623392" y="758827"/>
          <a:ext cx="10945217" cy="5622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42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5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66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4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1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прогноз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прогноз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прогноз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1 195,6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1 250,3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1239,9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1260,1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1262,1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6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139,6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139,6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1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1 129,7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898,1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1 003,2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8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"Цифровое муниципальное образование"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"Цифровое муниципальное образование"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238,0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4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"Архитектура и градостроительство"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"Архитектура и градостроительство"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65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828,2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1 199,3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1 272,0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1 900,1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88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"Строительство объектов социальной инфраструктуры"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834,7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"Строительство объектов социальной инфраструктуры"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2 117,4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1 112,2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15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"Переселение граждан из аварийного жилищного фонда"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"Переселение граждан из аварийного жилищного фонда"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28175" y="352881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2926724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1124744"/>
          <a:ext cx="8352928" cy="4824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9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8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4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8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87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28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424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4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630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47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Профилактика заболеваний и формирование здорового образа жизни. Развитие первичной медико-санитарной помощи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08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Диспансеризация взрослого населения Московской области (Доля взрослого населения, прошедшего диспансеризацию, от общего числа взрослого населения)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66798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граждан получивших компенсацию стоимости приобретенных льготных лекарственных препаратов, не поступивших в аптечные организации, от общего числа обратившихся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   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8898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застрахованного населения трудоспособного возраста на территории Московской области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82590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4"/>
          <a:ext cx="8208912" cy="4248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5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5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68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345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1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9374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248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Финансовое обеспечение системы организации медицинской помощи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350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Жилье – медикам, нуждающихся в обеспечении жильем   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8496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280920" cy="37444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2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4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8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324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0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71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901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225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«Развитие музейного дела и народных художественных промыслов»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21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Перевод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электронный вид музейных фондов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46,13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21904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064897" cy="4608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1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7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1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5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9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33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66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826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10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библиотечного дела»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9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роста числа пользователей муниципальных библиотек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516,00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080,00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9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количества библиотек, внедривших стандарты деятельности библиотеки нового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формата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9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посещений организаций культуры по отношению к уровню 2017 года (в части посещений библиотек)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00518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08912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5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5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68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800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96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03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03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профессионального искусства, гастрольно-концертной деятельности и кинематографии»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1153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Увеличение </a:t>
                      </a:r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доли учреждений клубного типа, соответствующих Требованиям к условиям деятельности культурно-досуговых учреждений Московской области</a:t>
                      </a:r>
                      <a:b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</a:b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15,79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6687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Доля детей, привлекаемых к участию в творческих мероприятиях сферы культуры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17,31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1153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граждан, принимающих участие в добровольческой деятельности, получивших государственную (муниципальную) поддержку в форме субсидий бюджетным учреждениям культуры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0945">
                <a:tc>
                  <a:txBody>
                    <a:bodyPr/>
                    <a:lstStyle/>
                    <a:p>
                      <a:pPr algn="l" fontAlgn="t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Увеличение </a:t>
                      </a:r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числа посещений культурных мероприятий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Тысяча 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772,401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853,66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776,17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54499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280920" cy="50836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2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4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8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 «Укрепление материально-технической базы государственных и муниципальных учреждений культуры Московской области»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137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капитально отремонтированных объектов организации культуры (в том числе техническое переоснащение современным непроизводственным оборудованием и благоустройство территории)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6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организаций культуры, получивших современное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оборудование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379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Увеличение </a:t>
                      </a:r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на 15% числа посещений организаций культуры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посещений в смену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553,314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445,27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468,02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</a:t>
                      </a:r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созданных (реконструированных) и капитально отремонтированных объектов организаций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приобретенных передвижных </a:t>
                      </a:r>
                      <a:r>
                        <a:rPr kumimoji="0" lang="ru-RU" sz="1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многофукциональных</a:t>
                      </a:r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культурных центров (автоклубов) для обслуживания сельского населения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69097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7" cy="4104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1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7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1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5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9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566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81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31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90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6. Развитие образования в сфере культуры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691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в возрасте от 5 до 18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лет,охваченных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дополнительным образованием в сфере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27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в возрасте от 7 до 15 лет, обучающихся по предпрофессиональным программам в области искусств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47214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80920" cy="544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2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4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8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«Развитие архивного дела»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1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029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39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субвенции бюджету муниципального образования Московской области на обеспечение переданных государственных полномочий по временному хранению, комплектованию, учету и использованию архивных документов, относящихся к собственности Московской области и временно хранящихся в муниципальном архиве, освоенная бюджетом муниципального образования Московской области, в общей сумме указанной субвенции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архивных фондов муниципального архива, внесенных в общеотраслевую базу данных "Архивный фонд", от общего количества архивных фондов, хранящихся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02035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7" cy="432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1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7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1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5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9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075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97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7135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93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Обеспечивающая программа»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6004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Соотношение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101,92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917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455311"/>
              </p:ext>
            </p:extLst>
          </p:nvPr>
        </p:nvGraphicFramePr>
        <p:xfrm>
          <a:off x="767408" y="874860"/>
          <a:ext cx="9937104" cy="5002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87488" y="332656"/>
            <a:ext cx="8640960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     (руб.)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4632338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064897" cy="4536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1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7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1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5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9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741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4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79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5249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8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«Развитие парков культуры и отдыха»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578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посетителей парков культуры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отдыха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по отношению к базовому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672,7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66958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136906" cy="5139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8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6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0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8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«Дошкольное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8153">
                <a:tc>
                  <a:txBody>
                    <a:bodyPr/>
                    <a:lstStyle/>
                    <a:p>
                      <a:pPr marR="22860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дополнительных мест для детей в возрасте от 2 месяцев до 3 лет в образовательных организациях, реализующих образовательные программы дошкольного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marR="22860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штук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дошкольного образования для детей в возрасте от трех до семи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Доступность дошкольного образования для детей в возрасте до 3-х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Созданы дополнительные места в субъектах Российской Федерации для детей в возрасте от 1,5 до 3 лет любой направленности в организациях, осуществляющих образовательную деятельность (за исключением государственных и муниципальных), и у индивидуальных предпринимателей, осуществляющих образовательную деятельность по образовательным программам дошкольного образования, в том числе адаптированным, и присмотр и уход за детьми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61459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208912" cy="4950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5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5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68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196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5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599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235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«Дошкольное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2987">
                <a:tc>
                  <a:txBody>
                    <a:bodyPr/>
                    <a:lstStyle/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детей – инвалидов в возрасте от 1,5 года до 7 лет, охваченных дошкольным образованием, в общей численности детей-инвалидов такого возраста в Московской 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области</a:t>
                      </a:r>
                    </a:p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179">
                <a:tc>
                  <a:txBody>
                    <a:bodyPr/>
                    <a:lstStyle/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Количество </a:t>
                      </a: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отремонтированных дошкольных образовательных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9835">
                <a:tc>
                  <a:txBody>
                    <a:bodyPr/>
                    <a:lstStyle/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Количество детей в возрасте от 1,5 до 7 лет, направленных и зачисленных в течение соответствующего финансового года в Единой информационной системе «Зачисление в ДОУ» на созданные дополнительные места в организациях по присмотру и уходу за детьми, расположенных в микрорайонах с наибольшей очередностью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мест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179">
                <a:tc>
                  <a:txBody>
                    <a:bodyPr/>
                    <a:lstStyle/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Отношение </a:t>
                      </a: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6863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991545" y="836712"/>
          <a:ext cx="8352929" cy="4958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8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7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4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87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7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2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115,59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638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В общеобразовательных организациях, расположенных 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в сельской </a:t>
                      </a: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местности и малых городах, созданы и функционируют центры образования естественно-научной и технологической направленностей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  <a:defRPr/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Поддержка образования для детей с ограниченными возможностями здоровья. Обновление материально - технической базы в организациях, осуществляющих образовательную деятельность исключительно по адаптированным основным общеобразовательным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935 тыс. детей в не менее чем в 7000 общеобразовательных организаций, расположенных в сельской местности, обновлена материально-техническая база для занятий физической культурой и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спортом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24228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08912" cy="4968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5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5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68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762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39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176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104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3083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объектов, в которых в полном объеме выполнены мероприятия по капитальному ремонту общеобразовательных организаций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93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 муниципальных 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общеобразовательных учреждений, 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обеспеченных горячим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питанием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отремонтированных общеобразовательных организаций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,00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,00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9332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выпускников текущего года, набравших 250 баллов и более по 3 предметам, к общему количеству выпускников текущего года, сдававших ЕГЭ по 3 и более предметам, процент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10,71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11,11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11,51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963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обучающихся во вторую смену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14,6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10,6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9,8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35884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280920" cy="50048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2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4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8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 общеобразовательных организаций, обеспеченных подвозом к месту обучения в муниципальных общеобразовательных организациях, нуждающихся в подвозе к месту обучения в муниципальные общеобразовательные организации в Московской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 в Московской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обучающихся, получающих начальное общее образование в муниципальных образовательных организациях городского округа Домодедово Московской области, получающих бесплатное горячее питание,</a:t>
                      </a:r>
                      <a:r>
                        <a:rPr lang="ru-RU" sz="90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общему количеству обучающихся, получающих начальное общее образование в муниципальных образовательных организациях городского округа Домодедово Московской 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70354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80920" cy="4752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2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4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8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195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3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36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106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335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2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образования, в которых организовано бесплатное горячее питание обучающихся, получающих начальное общее образование, в соответствии со стандартом организации питания обучающихся организаций в Московской области, к общему количеству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0634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08912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5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5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68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176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6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14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386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840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1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средней заработной платы педагогических работников организаций дополнительного образования к средней заработной плате учителей в Московской области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2584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детей, охваченных деятельностью детских технопарков «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 (мобильных технопарков «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Тысяча человек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77134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08912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5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5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68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176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3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3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89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346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7836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2109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детей-инвалидов в возрасте от 5 до 18 лет, получающих дополнительное образование, от общей численности детей-инвалидов данного возрасти в Московской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836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детей, привлекаемых к участию в творческих мероприятиях, от общего числа детей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75365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6" cy="3816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8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6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0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8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351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54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9596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6162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IV «Профессиональное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5812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педагогических работников, прошедших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добровольную независимую оценку квалификации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202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0693981"/>
              </p:ext>
            </p:extLst>
          </p:nvPr>
        </p:nvGraphicFramePr>
        <p:xfrm>
          <a:off x="1343472" y="1124744"/>
          <a:ext cx="936104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09900" y="476672"/>
            <a:ext cx="6172200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Объем жилищного строительства (тыс. м2 общей площади)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81008717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7992888" cy="4032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4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1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2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30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654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10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089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172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V «Обеспечивающая программа»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9348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учителей и директоров школ, повысивших уровень квалификации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33,02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70687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7992887" cy="49685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34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46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51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504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«Социальная поддержка граждан 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5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Уровень бедности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88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граждан, получивших   субсидию на оплату жилого помещения и коммунальных услуг, от общего числа обратившихся      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88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 Доля граждан, получившие поощрение и поздравление в связи с праздниками, памятными датами, от общего числа 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985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Доля граждан, получившие выплаты пенсии за выслугу лет, замещающим муниципальные должности и должности муниципальной службы, в связи с выходом на пенсию, от общего числа 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20749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207568" y="836713"/>
          <a:ext cx="8015442" cy="49685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2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2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63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90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045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581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«Социальная поддержка граждан 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97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отдельной категории граждан, получивших  меры социальной поддержки,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Активное долголетие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5,74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10,50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10,50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13,00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256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отдельных категорий граждан, получивших социальную поддержку по зубопротезированию, от общего числа обратившихся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851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граждан проживающим на территории городского округа Домодедово Московской области, призванные на военную службу по мобилизации в Вооруженные силы Российской Федерации получивших единовременную денежную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выплату,от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общего числа обратившихся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39727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7776864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1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4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4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44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48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6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«Доступная среда»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доступных для инвалидов и других маломобильных групп населения приоритетных объектов социальной, транспортной, инженерной инфраструктуры в общем количестве муниципальных приоритетных объектов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78,40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детей-инвалидов в возрасте от 1,5 года до 7 лет,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охваченных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дошкольным образованием, в общей численности детей-инвалидов такого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детей-инвалидов в возрасте от 5 до 18 лет, получающих дополнительное образование, в общей численности детей-инвалидов такого возраста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возраста, которым созданы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условия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Приобретение оборудования, строительство пандусов для обеспечения беспрепятственного доступа маломобильных групп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43,0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16374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7992887" cy="4824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774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96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237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267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«Развитие системы отдыха и оздоровления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16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детей, охваченных отдыхом и оздоровлением, в общей численности детей в возрасте от7 до 15 лет, подлежащих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65,30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63,00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7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детей, находящихся в  трудной жизненной ситуации, охваченных отдыхом и оздоровлением, в общей численности детей в возрасте от7 до 15 лет, находящихся в трудной жизненной ситуации, подлежащих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58,3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87749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064897" cy="4464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34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14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390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142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«Развитие трудовых ресурсов и охраны труда»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66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Число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пострадавших в результате несчастных случаев на производстве со смертельным исходом, в расчете на 1000 работающих (организаций занятых в экономике муниципального образования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0,011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53209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4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06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63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980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677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7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НКО, которым оказана поддержка органами местного самоуправления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16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социальной защиты населения, которым оказана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7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которым оказана поддержка органами местного самоуправления           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16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Количество СО НКО в сфере образования, которым оказана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37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которым оказана поддержка органами местного самоуправления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97389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4" cy="52565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361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8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65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024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420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СО НКО в сфере охраны здоровья, которым оказана поддержка органами местного самоуправления                                         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420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НКО,  которым оказана имущественная 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420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социальной защиты населения,  которым оказана 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420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 которым оказана  имущественная поддержка 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420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СО НКО в сфере образования, 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15152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7" cy="55446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078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54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120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946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6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6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 в сфере охраны здоровья,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96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120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 в сфере социальной защиты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120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сфере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культуры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14910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7" cy="53587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в сфере физической культуры и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охраны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здоровья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Численность граждан, принявших участие в просветительских мероприятиях по вопросам деятельности СО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НКО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проведенных органами местного самоуправления просветительских мероприятий по вопросам деятельности СО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НКО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925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231462"/>
              </p:ext>
            </p:extLst>
          </p:nvPr>
        </p:nvGraphicFramePr>
        <p:xfrm>
          <a:off x="911424" y="980728"/>
          <a:ext cx="957706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45067" y="332656"/>
            <a:ext cx="7039365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Уровень обеспеченности населения жильем на конец года            (кв. м на человека)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55846363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4" cy="4824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940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74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5599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16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26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жителей муниципального образования  Московской области, систематически занимающихся физической культурой и спортом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56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обеспеченности граждан спортивными сооружениями исходя из единовременной  пропускной способности объектов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23,85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81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Доступные спортивные площадки. Доля спортивных площадок, управляемых в соответствии со стандартом их использования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4001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7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222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90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654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44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50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городском округе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Домодедово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3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проведенных массовых, официальных физкультурных и спортивных мероприятий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46,00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32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установленных (отремонтированных, модернизированных) плоскостных спортивных сооружений в муниципальных образованиях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3460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4" cy="5077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6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5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4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532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50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96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использования существующих объектов спорта (отношение фактической посещаемости к нормативной пропускной способности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993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51,81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31,40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290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обучающихся и студентов муниципального образования Московской области, выполнивших нормативы Всероссийского физкультурно-спортивного комплекса «Готов к труду и обороне» (ГТО), в общей численности обучающихся и студентов, принявших участие в сдаче нормативов Всероссийского физкультурно-спортивного комплекса «Готов к труду и обороне» (ГТО)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36101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7" cy="3816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487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7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19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102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32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«Подготовка к проведению в 2018 году чемпионата мира по футболу и эффективное использование тренировочных площадок после чемпионата мира по футболу»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62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Соответствие тренировочных площадок после завершения мероприятий требованиям, установленным национальными стандартами Российской Федерации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72087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136904" cy="4176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91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1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925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74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Подготовка спортивного резерва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35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занимающихся по программам спортивной подготовки в организациях ведомственной принадлежности физической культуры и спорта в общем количестве занимающихся в организациях ведомственной принадлежности физической культуры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32680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064897" cy="47723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854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6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60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22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49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Развитие отраслей сельского 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3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Индекс производства продукции сельского хозяйства в хозяйствах всех категорий (в сопоставимых ценах) к предыдущему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молока в хозяйствах всех категорий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51,902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14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Инвестиции в основной капитал по видам экономической деятельности: Растениеводство и животноводство, охота и предоставление соответствующих услуг в этих областях, Производство пищевых продуктов, Производство напитков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млн. рублей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712,60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350,00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350,00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350,00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Ввод мощностей животноводческих комплексов молочного направления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скотомест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03901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280920" cy="48475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4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2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130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3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2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489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02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Развитие мелиорации земель сельскохозяйственного назначения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1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Вовлечение в оборот выбывших сельскохозяйственных угодий за счет проведения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культуртехнических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работ сельскохозяйственными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товаропроизводителями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земельных участков, находящихся в муниципальной собственности и государственная собственность на которые не разграничена, предоставленных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сельхозтоваропроизводителям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земель, обработанных от борщевика Сосновского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143,00</a:t>
                      </a:r>
                    </a:p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103,26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04830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423592" y="764704"/>
          <a:ext cx="7920880" cy="3816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6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3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35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12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3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342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64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474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944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Устойчивое развитие сельских территорий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409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ввода (приобретения) жилья 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кв. метр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9815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сельских населенных пунктов, обслуживаемых по доставке продовольственных и непродовольственных товаров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70,00</a:t>
                      </a:r>
                      <a:endParaRPr kumimoji="0" lang="ru-R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054120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208913" cy="28426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7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1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1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1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40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319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5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21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762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18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эпизоотического и ветеринарно-санитарного благополучия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40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отловленных собак без владельцев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22285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7" cy="288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455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6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03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898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56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VII. Экспорт продукции агропромышленного комплекса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87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экспорта продукции АПК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долл. США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478,00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698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1466" y="288150"/>
            <a:ext cx="11017224" cy="757970"/>
          </a:xfrm>
        </p:spPr>
        <p:txBody>
          <a:bodyPr>
            <a:noAutofit/>
          </a:bodyPr>
          <a:lstStyle/>
          <a:p>
            <a:pPr marL="137160" algn="ctr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2135561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3200" b="1" dirty="0">
                  <a:latin typeface="Georgia" panose="02040502050405020303" pitchFamily="18" charset="0"/>
                </a:rPr>
                <a:t>Бюджет</a:t>
              </a: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4275553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5283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Georgia" panose="02040502050405020303" pitchFamily="18" charset="0"/>
              </a:rPr>
              <a:t>Доходы</a:t>
            </a:r>
          </a:p>
        </p:txBody>
      </p:sp>
      <p:sp>
        <p:nvSpPr>
          <p:cNvPr id="10" name="Плюс 9"/>
          <p:cNvSpPr/>
          <p:nvPr/>
        </p:nvSpPr>
        <p:spPr>
          <a:xfrm>
            <a:off x="6168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838935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Georgia" panose="02040502050405020303" pitchFamily="18" charset="0"/>
              </a:rPr>
              <a:t>Источники финансирования дефицита бюджета</a:t>
            </a:r>
          </a:p>
        </p:txBody>
      </p:sp>
      <p:sp>
        <p:nvSpPr>
          <p:cNvPr id="12" name="Равно 11"/>
          <p:cNvSpPr/>
          <p:nvPr/>
        </p:nvSpPr>
        <p:spPr>
          <a:xfrm>
            <a:off x="7589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184233" y="2643257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Georgia" panose="02040502050405020303" pitchFamily="18" charset="0"/>
              </a:rPr>
              <a:t>Расходы</a:t>
            </a: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9" cy="45365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054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1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33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61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68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проведенных экологических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исследуемых компонентов окружающей  среды (мониторинг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изданной экологической литературы (детский экологический атлас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очищенных водоемов (прудов) находящихся в муниципальной собственности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76024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7" cy="5140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Развитие водохозяйственного комплекса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1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 с неудовлетворительным и опасным уровнем безопасности, приведенных в безопасное техническое состояние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8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работ по содержанию гидротехнических сооружений находящихся в муниципальной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собственности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 сооружений, находящихся в муниципальной собственности, для которых разработана проектно-сметная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 находящихся в муниципальной собственности на которых проведен капитальный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водных объектов, на которых выполнены комплексы мероприятий по ликвидации последствий засорения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68155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7992888" cy="3960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276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72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054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12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  Развитие лесного 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97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обследованных территорий, покрытых зелеными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насаждениями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54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посаженных зеленых насаждений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581,00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89546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7" cy="36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52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43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2380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42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Региональная программа в области обращения с отходами, в том числе с твердыми коммунальными отходами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4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ликвидированных несанкционированных (стихийных)  свалок (навалов), в общем количестве выявленных несанкционированных (стихийных) свалок (навалов)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18842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7848872" cy="53185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8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4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3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5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238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57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7644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59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15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общего количества преступлений, совершенных на территории муниципального образования, не менее чем на 3 % ежегодно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2 182,00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2 052,00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59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социально значимых объектов (учреждений), оборудованных в целях антитеррористической защищенности средствами безопасности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176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граждан принимающих участие в деятельности народных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дружин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17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несовершеннолетних в общем числе лиц, совершивших преступления</a:t>
                      </a:r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2343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Снижение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уровня вовлеченности населения в незаконный оборот наркотиков на 100 тыс. человек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100 тыс. населения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99,98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07323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064896" cy="4608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97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76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9985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10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1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снесенных объектов самовольного строительства, право на снос которых в судебном порядке предоставлено администрациям муниципальных образований Московской области, являющимися взыскателями по исполнительным производствам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79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отремонтированных) зданий (помещений), занимаемых территориальными подразделениями ведомств, осуществляющих деятельность по обеспечению соблюдения законности, правопорядка и безопасности на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територии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Московской области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41046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7992888" cy="44644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72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00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8926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53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3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установленных мемориальных знаков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47297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Увеличение общего количества видеокамер, введенных в эксплуатацию в систему технологического обеспечения региональной общественной безопасности и оперативного управления "Безопасный регион", не менее чем на 5 % ежегодно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\ 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2 473,00</a:t>
                      </a:r>
                    </a:p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2 717,00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2 852,00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32192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135561" y="1340768"/>
          <a:ext cx="8064897" cy="4553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951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73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704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36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230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имен погибших при защите Отечества, нанесенных на мемориальные сооружения воинских захоронений по месту захоронения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06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лиц, состоящих на диспансерном наблюдении с диагнозом «Употребление наркотиков с вредными последствиями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104,10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29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кладбищ, соответствующих требованиям Регионального стандарта     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92,02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84,62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29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Инвентаризация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 захоронений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59558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80920" cy="4608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4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1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2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860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67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79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3950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восстановленных (ремонт, реставрация, благоустройство) воинских захоронений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1835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транспортировок умерших в морг с мест обнаружения или происшествия для производства судебно-медицинской экспертизы, произведенных в соответствии с установленными требованиями</a:t>
                      </a:r>
                    </a:p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954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Снижение уровня </a:t>
                      </a:r>
                      <a:r>
                        <a:rPr kumimoji="0" lang="ru-RU" sz="1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криминогенности</a:t>
                      </a:r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наркомании 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100 </a:t>
                      </a:r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человек на 100 тыс.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97653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7992887" cy="47525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143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98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0616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064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рисков возникновения и смягчение последствий чрезвычайных ситуаций природного и техногенного характера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96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готовности  муниципального звена Московской областной системы предупреждения и ликвидации чрезвычайным ситуациям к действиям по предназначению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26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уровня безопасности людей на водных объектах, расположенных на территории муниципального образования Московской области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4659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временя совместного реагирования нескольких экстренных оперативных служб на обращения населения по единому номеру «112» на территории муниципального образования Московской области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737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21261</TotalTime>
  <Words>19336</Words>
  <Application>Microsoft Office PowerPoint</Application>
  <PresentationFormat>Широкоэкранный</PresentationFormat>
  <Paragraphs>5339</Paragraphs>
  <Slides>155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155</vt:i4>
      </vt:variant>
    </vt:vector>
  </HeadingPairs>
  <TitlesOfParts>
    <vt:vector size="167" baseType="lpstr">
      <vt:lpstr>Arial</vt:lpstr>
      <vt:lpstr>Batang</vt:lpstr>
      <vt:lpstr>Calibri</vt:lpstr>
      <vt:lpstr>Georgia</vt:lpstr>
      <vt:lpstr>Lucida Sans Unicode</vt:lpstr>
      <vt:lpstr>Times New Roman</vt:lpstr>
      <vt:lpstr>Times New Roman Cyr</vt:lpstr>
      <vt:lpstr>Verdana</vt:lpstr>
      <vt:lpstr>Wingdings</vt:lpstr>
      <vt:lpstr>Wingdings 2</vt:lpstr>
      <vt:lpstr>Wingdings 3</vt:lpstr>
      <vt:lpstr>Открытая</vt:lpstr>
      <vt:lpstr>Бюджет для граждан на основе  бюджета городского округа Домодедово  на 2023 год и плановый период 2024 и 2025 гг. </vt:lpstr>
      <vt:lpstr>Глоссарий</vt:lpstr>
      <vt:lpstr>Социально-экономические условия реализации бюджетной и налоговой политики Московской области</vt:lpstr>
      <vt:lpstr>Бюджетная политика городского округа Домодедово</vt:lpstr>
      <vt:lpstr>      Инвестиции в основной капитал за счет всех источников финансирования по полному кругу организаций  (млрд. руб.)</vt:lpstr>
      <vt:lpstr>Среднемесячная заработная плата работников крупных и средних организаций      (руб.)</vt:lpstr>
      <vt:lpstr>Объем жилищного строительства (тыс. м2 общей площади)</vt:lpstr>
      <vt:lpstr>Уровень обеспеченности населения жильем на конец года            (кв. м на человека)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бюджета на 2023 год и плановый период 2024 и 2025 гг. в сравнении с фактическим исполнением 2019-2021 годов и ожидаемым исполнением 2022 года                                                                                                                             млн. руб.</vt:lpstr>
      <vt:lpstr>Основные параметры бюджета на 2023 год и плановый период 2024 и 2025 гг. в сравнении с фактическим исполнением 2020-2021 годов и ожидаемым исполнением 2022 года                                                                            млн. руб.</vt:lpstr>
      <vt:lpstr>Муниципальный долг                                                                                                                 млн.руб.</vt:lpstr>
      <vt:lpstr>Объем и структура муниципального внутреннего долга городского округа Домодедово                            млн.руб.</vt:lpstr>
      <vt:lpstr>Динамика доходов 2021-2025 гг.                                                                                            млн. руб.</vt:lpstr>
      <vt:lpstr>Презентация PowerPoint</vt:lpstr>
      <vt:lpstr>Структура налоговых доходов 2023 года, млн.руб.</vt:lpstr>
      <vt:lpstr>Структура неналоговых доходов 2023 года, млн.руб.</vt:lpstr>
      <vt:lpstr>Изменение структуры налоговых и неналоговых доходов городского округа Домодедово за 2021-2025 гг.                                            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2021-2025 гг. (млн.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 налоговых ставках и льготах по земельному налогу</vt:lpstr>
      <vt:lpstr>Информация о налоговых расходах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тыс. руб.</vt:lpstr>
      <vt:lpstr>Информация о налоговых расходах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тыс. руб.</vt:lpstr>
      <vt:lpstr>Информация о налоговых ставках по налогу на имущество физических лиц</vt:lpstr>
      <vt:lpstr>Презентация PowerPoint</vt:lpstr>
      <vt:lpstr>Раздел бюджета «Общегосударственные вопросы»</vt:lpstr>
      <vt:lpstr>Раздел бюджета «Национальная безопасность и правоохранительная деятельность»</vt:lpstr>
      <vt:lpstr>Раздел бюджета «Национальная экономика»</vt:lpstr>
      <vt:lpstr>Раздел бюджета «Жилищно-коммунальное хозяйство»</vt:lpstr>
      <vt:lpstr>Раздел бюджета «Охрана окружающей среды»</vt:lpstr>
      <vt:lpstr>Раздел бюджета «Образование»</vt:lpstr>
      <vt:lpstr>Раздел бюджета «Культура и кинематография»</vt:lpstr>
      <vt:lpstr>Раздел бюджета «Социальная политика»</vt:lpstr>
      <vt:lpstr>Раздел бюджета «Физическая культура и спорт»</vt:lpstr>
      <vt:lpstr>Раздел бюджета «Средства массовой информации »</vt:lpstr>
      <vt:lpstr>Программные расходы                                                                                                             млн. руб.</vt:lpstr>
      <vt:lpstr>Расходы бюджета городского округа в 2021-2025 годах по программам</vt:lpstr>
      <vt:lpstr>Расходы бюджета городского округа в 2021-2025 годах по программам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Путилова Т.С.</cp:lastModifiedBy>
  <cp:revision>3433</cp:revision>
  <cp:lastPrinted>2022-11-09T13:42:47Z</cp:lastPrinted>
  <dcterms:created xsi:type="dcterms:W3CDTF">2015-09-30T07:48:07Z</dcterms:created>
  <dcterms:modified xsi:type="dcterms:W3CDTF">2024-12-26T15:07:34Z</dcterms:modified>
</cp:coreProperties>
</file>